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9" r:id="rId3"/>
    <p:sldId id="282" r:id="rId4"/>
    <p:sldId id="257" r:id="rId5"/>
    <p:sldId id="284" r:id="rId6"/>
    <p:sldId id="271" r:id="rId7"/>
    <p:sldId id="259" r:id="rId8"/>
    <p:sldId id="267" r:id="rId9"/>
    <p:sldId id="262" r:id="rId10"/>
    <p:sldId id="270" r:id="rId11"/>
    <p:sldId id="286" r:id="rId12"/>
    <p:sldId id="28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FF9411-54DF-465B-A4DF-8A763663E805}">
          <p14:sldIdLst>
            <p14:sldId id="256"/>
            <p14:sldId id="279"/>
            <p14:sldId id="282"/>
            <p14:sldId id="257"/>
            <p14:sldId id="284"/>
            <p14:sldId id="271"/>
            <p14:sldId id="259"/>
            <p14:sldId id="267"/>
            <p14:sldId id="262"/>
            <p14:sldId id="270"/>
            <p14:sldId id="286"/>
            <p14:sldId id="28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F4C9"/>
    <a:srgbClr val="FEFEFE"/>
    <a:srgbClr val="FCFCFC"/>
    <a:srgbClr val="18BC53"/>
    <a:srgbClr val="18B951"/>
    <a:srgbClr val="85CC18"/>
    <a:srgbClr val="F4384E"/>
    <a:srgbClr val="07A3D9"/>
    <a:srgbClr val="FE5F64"/>
    <a:srgbClr val="F657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534" autoAdjust="0"/>
    <p:restoredTop sz="94660"/>
  </p:normalViewPr>
  <p:slideViewPr>
    <p:cSldViewPr snapToGrid="0">
      <p:cViewPr>
        <p:scale>
          <a:sx n="73" d="100"/>
          <a:sy n="73" d="100"/>
        </p:scale>
        <p:origin x="1469"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E206F-AEAE-4FF6-B922-BDFE5D95A223}" type="datetimeFigureOut">
              <a:rPr lang="en-US" smtClean="0"/>
              <a:t>11/24/2018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0F5FD-C375-44B2-8A85-2859F2C92E63}" type="slidenum">
              <a:rPr lang="en-US" smtClean="0"/>
              <a:t>‹#›</a:t>
            </a:fld>
            <a:endParaRPr lang="en-US"/>
          </a:p>
        </p:txBody>
      </p:sp>
    </p:spTree>
    <p:extLst>
      <p:ext uri="{BB962C8B-B14F-4D97-AF65-F5344CB8AC3E}">
        <p14:creationId xmlns:p14="http://schemas.microsoft.com/office/powerpoint/2010/main" val="332320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oundRect">
            <a:avLst>
              <a:gd name="adj" fmla="val 0"/>
            </a:avLst>
          </a:prstGeom>
          <a:solidFill>
            <a:schemeClr val="accent1"/>
          </a:solidFill>
        </p:spPr>
        <p:txBody>
          <a:bodyPr anchor="ctr" anchorCtr="0"/>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11E54C4-0A8A-4D97-B146-55C7A81F58C4}" type="datetime1">
              <a:rPr lang="en-US" smtClean="0"/>
              <a:t>11/24/2018</a:t>
            </a:fld>
            <a:endParaRPr lang="en-US"/>
          </a:p>
        </p:txBody>
      </p:sp>
      <p:sp>
        <p:nvSpPr>
          <p:cNvPr id="5" name="Footer Placeholder 4"/>
          <p:cNvSpPr>
            <a:spLocks noGrp="1"/>
          </p:cNvSpPr>
          <p:nvPr>
            <p:ph type="ftr" sz="quarter" idx="11"/>
          </p:nvPr>
        </p:nvSpPr>
        <p:spPr/>
        <p:txBody>
          <a:bodyPr/>
          <a:lstStyle/>
          <a:p>
            <a:r>
              <a:rPr lang="en-US"/>
              <a:t>www.presentatiostemplate.com</a:t>
            </a:r>
          </a:p>
        </p:txBody>
      </p:sp>
      <p:sp>
        <p:nvSpPr>
          <p:cNvPr id="6" name="Slide Number Placeholder 5"/>
          <p:cNvSpPr>
            <a:spLocks noGrp="1"/>
          </p:cNvSpPr>
          <p:nvPr>
            <p:ph type="sldNum" sz="quarter" idx="12"/>
          </p:nvPr>
        </p:nvSpPr>
        <p:spPr/>
        <p:txBody>
          <a:bodyPr/>
          <a:lstStyle/>
          <a:p>
            <a:fld id="{3DE3E19F-02C1-4219-A00A-045ED18507E8}" type="slidenum">
              <a:rPr lang="en-US" smtClean="0"/>
              <a:t>‹#›</a:t>
            </a:fld>
            <a:endParaRPr lang="en-US"/>
          </a:p>
        </p:txBody>
      </p:sp>
    </p:spTree>
    <p:extLst>
      <p:ext uri="{BB962C8B-B14F-4D97-AF65-F5344CB8AC3E}">
        <p14:creationId xmlns:p14="http://schemas.microsoft.com/office/powerpoint/2010/main" val="1593024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A1319-8AD5-4B6E-874F-A279AF97F8B7}" type="datetime1">
              <a:rPr lang="en-US" smtClean="0"/>
              <a:t>11/24/2018</a:t>
            </a:fld>
            <a:endParaRPr lang="en-US"/>
          </a:p>
        </p:txBody>
      </p:sp>
      <p:sp>
        <p:nvSpPr>
          <p:cNvPr id="6" name="Footer Placeholder 5"/>
          <p:cNvSpPr>
            <a:spLocks noGrp="1"/>
          </p:cNvSpPr>
          <p:nvPr>
            <p:ph type="ftr" sz="quarter" idx="11"/>
          </p:nvPr>
        </p:nvSpPr>
        <p:spPr/>
        <p:txBody>
          <a:bodyPr/>
          <a:lstStyle/>
          <a:p>
            <a:r>
              <a:rPr lang="en-US"/>
              <a:t>www.presentatiostemplate.com</a:t>
            </a:r>
          </a:p>
        </p:txBody>
      </p:sp>
      <p:sp>
        <p:nvSpPr>
          <p:cNvPr id="7" name="Slide Number Placeholder 6"/>
          <p:cNvSpPr>
            <a:spLocks noGrp="1"/>
          </p:cNvSpPr>
          <p:nvPr>
            <p:ph type="sldNum" sz="quarter" idx="12"/>
          </p:nvPr>
        </p:nvSpPr>
        <p:spPr/>
        <p:txBody>
          <a:bodyPr/>
          <a:lstStyle/>
          <a:p>
            <a:fld id="{3DE3E19F-02C1-4219-A00A-045ED18507E8}" type="slidenum">
              <a:rPr lang="en-US" smtClean="0"/>
              <a:t>‹#›</a:t>
            </a:fld>
            <a:endParaRPr lang="en-US"/>
          </a:p>
        </p:txBody>
      </p:sp>
    </p:spTree>
    <p:extLst>
      <p:ext uri="{BB962C8B-B14F-4D97-AF65-F5344CB8AC3E}">
        <p14:creationId xmlns:p14="http://schemas.microsoft.com/office/powerpoint/2010/main" val="4117907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885146-6C40-42E3-9E19-967E4EF482F2}" type="datetime1">
              <a:rPr lang="en-US" smtClean="0"/>
              <a:t>11/24/2018</a:t>
            </a:fld>
            <a:endParaRPr lang="en-US"/>
          </a:p>
        </p:txBody>
      </p:sp>
      <p:sp>
        <p:nvSpPr>
          <p:cNvPr id="6" name="Footer Placeholder 5"/>
          <p:cNvSpPr>
            <a:spLocks noGrp="1"/>
          </p:cNvSpPr>
          <p:nvPr>
            <p:ph type="ftr" sz="quarter" idx="11"/>
          </p:nvPr>
        </p:nvSpPr>
        <p:spPr/>
        <p:txBody>
          <a:bodyPr/>
          <a:lstStyle/>
          <a:p>
            <a:r>
              <a:rPr lang="en-US"/>
              <a:t>www.presentatiostemplate.com</a:t>
            </a:r>
          </a:p>
        </p:txBody>
      </p:sp>
      <p:sp>
        <p:nvSpPr>
          <p:cNvPr id="7" name="Slide Number Placeholder 6"/>
          <p:cNvSpPr>
            <a:spLocks noGrp="1"/>
          </p:cNvSpPr>
          <p:nvPr>
            <p:ph type="sldNum" sz="quarter" idx="12"/>
          </p:nvPr>
        </p:nvSpPr>
        <p:spPr/>
        <p:txBody>
          <a:bodyPr/>
          <a:lstStyle/>
          <a:p>
            <a:fld id="{3DE3E19F-02C1-4219-A00A-045ED18507E8}" type="slidenum">
              <a:rPr lang="en-US" smtClean="0"/>
              <a:t>‹#›</a:t>
            </a:fld>
            <a:endParaRPr lang="en-US"/>
          </a:p>
        </p:txBody>
      </p:sp>
    </p:spTree>
    <p:extLst>
      <p:ext uri="{BB962C8B-B14F-4D97-AF65-F5344CB8AC3E}">
        <p14:creationId xmlns:p14="http://schemas.microsoft.com/office/powerpoint/2010/main" val="146755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7DEB98-74D2-4E45-ACDB-D88F9752B899}" type="datetime1">
              <a:rPr lang="en-US" smtClean="0"/>
              <a:t>11/24/2018</a:t>
            </a:fld>
            <a:endParaRPr lang="en-US"/>
          </a:p>
        </p:txBody>
      </p:sp>
      <p:sp>
        <p:nvSpPr>
          <p:cNvPr id="5" name="Footer Placeholder 4"/>
          <p:cNvSpPr>
            <a:spLocks noGrp="1"/>
          </p:cNvSpPr>
          <p:nvPr>
            <p:ph type="ftr" sz="quarter" idx="11"/>
          </p:nvPr>
        </p:nvSpPr>
        <p:spPr/>
        <p:txBody>
          <a:bodyPr/>
          <a:lstStyle/>
          <a:p>
            <a:r>
              <a:rPr lang="en-US"/>
              <a:t>www.presentatiostemplate.com</a:t>
            </a:r>
          </a:p>
        </p:txBody>
      </p:sp>
      <p:sp>
        <p:nvSpPr>
          <p:cNvPr id="6" name="Slide Number Placeholder 5"/>
          <p:cNvSpPr>
            <a:spLocks noGrp="1"/>
          </p:cNvSpPr>
          <p:nvPr>
            <p:ph type="sldNum" sz="quarter" idx="12"/>
          </p:nvPr>
        </p:nvSpPr>
        <p:spPr/>
        <p:txBody>
          <a:bodyPr/>
          <a:lstStyle/>
          <a:p>
            <a:fld id="{3DE3E19F-02C1-4219-A00A-045ED18507E8}" type="slidenum">
              <a:rPr lang="en-US" smtClean="0"/>
              <a:t>‹#›</a:t>
            </a:fld>
            <a:endParaRPr lang="en-US"/>
          </a:p>
        </p:txBody>
      </p:sp>
    </p:spTree>
    <p:extLst>
      <p:ext uri="{BB962C8B-B14F-4D97-AF65-F5344CB8AC3E}">
        <p14:creationId xmlns:p14="http://schemas.microsoft.com/office/powerpoint/2010/main" val="199702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6915DD-219A-4447-8683-9BD4C59B147C}" type="datetime1">
              <a:rPr lang="en-US" smtClean="0"/>
              <a:t>11/24/2018</a:t>
            </a:fld>
            <a:endParaRPr lang="en-US"/>
          </a:p>
        </p:txBody>
      </p:sp>
      <p:sp>
        <p:nvSpPr>
          <p:cNvPr id="5" name="Footer Placeholder 4"/>
          <p:cNvSpPr>
            <a:spLocks noGrp="1"/>
          </p:cNvSpPr>
          <p:nvPr>
            <p:ph type="ftr" sz="quarter" idx="11"/>
          </p:nvPr>
        </p:nvSpPr>
        <p:spPr/>
        <p:txBody>
          <a:bodyPr/>
          <a:lstStyle/>
          <a:p>
            <a:r>
              <a:rPr lang="en-US"/>
              <a:t>www.presentatiostemplate.com</a:t>
            </a:r>
          </a:p>
        </p:txBody>
      </p:sp>
      <p:sp>
        <p:nvSpPr>
          <p:cNvPr id="6" name="Slide Number Placeholder 5"/>
          <p:cNvSpPr>
            <a:spLocks noGrp="1"/>
          </p:cNvSpPr>
          <p:nvPr>
            <p:ph type="sldNum" sz="quarter" idx="12"/>
          </p:nvPr>
        </p:nvSpPr>
        <p:spPr/>
        <p:txBody>
          <a:bodyPr/>
          <a:lstStyle/>
          <a:p>
            <a:fld id="{3DE3E19F-02C1-4219-A00A-045ED18507E8}" type="slidenum">
              <a:rPr lang="en-US" smtClean="0"/>
              <a:t>‹#›</a:t>
            </a:fld>
            <a:endParaRPr lang="en-US"/>
          </a:p>
        </p:txBody>
      </p:sp>
    </p:spTree>
    <p:extLst>
      <p:ext uri="{BB962C8B-B14F-4D97-AF65-F5344CB8AC3E}">
        <p14:creationId xmlns:p14="http://schemas.microsoft.com/office/powerpoint/2010/main" val="4274406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423512"/>
            <a:ext cx="6673850" cy="583372"/>
          </a:xfrm>
          <a:prstGeom prst="roundRect">
            <a:avLst>
              <a:gd name="adj" fmla="val 50000"/>
            </a:avLst>
          </a:prstGeom>
          <a:solidFill>
            <a:srgbClr val="85CC18"/>
          </a:solidFill>
        </p:spPr>
        <p:txBody>
          <a:bodyPr lIns="182880" tIns="45720" rIns="182880" bIns="0">
            <a:normAutofit/>
          </a:bodyPr>
          <a:lstStyle>
            <a:lvl1pPr>
              <a:lnSpc>
                <a:spcPct val="100000"/>
              </a:lnSpc>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78A24D-52FD-4F8D-BEBC-2C131356AD11}" type="datetime1">
              <a:rPr lang="en-US" smtClean="0"/>
              <a:t>11/24/2018</a:t>
            </a:fld>
            <a:endParaRPr lang="en-US"/>
          </a:p>
        </p:txBody>
      </p:sp>
      <p:sp>
        <p:nvSpPr>
          <p:cNvPr id="5" name="Footer Placeholder 4"/>
          <p:cNvSpPr>
            <a:spLocks noGrp="1"/>
          </p:cNvSpPr>
          <p:nvPr>
            <p:ph type="ftr" sz="quarter" idx="11"/>
          </p:nvPr>
        </p:nvSpPr>
        <p:spPr/>
        <p:txBody>
          <a:bodyPr/>
          <a:lstStyle/>
          <a:p>
            <a:r>
              <a:rPr lang="en-US"/>
              <a:t>www.presentatiostemplate.com</a:t>
            </a:r>
          </a:p>
        </p:txBody>
      </p:sp>
      <p:sp>
        <p:nvSpPr>
          <p:cNvPr id="6" name="Slide Number Placeholder 5"/>
          <p:cNvSpPr>
            <a:spLocks noGrp="1"/>
          </p:cNvSpPr>
          <p:nvPr>
            <p:ph type="sldNum" sz="quarter" idx="12"/>
          </p:nvPr>
        </p:nvSpPr>
        <p:spPr>
          <a:xfrm>
            <a:off x="10925174" y="6356350"/>
            <a:ext cx="367666" cy="365125"/>
          </a:xfrm>
        </p:spPr>
        <p:txBody>
          <a:bodyPr lIns="0" rIns="0"/>
          <a:lstStyle>
            <a:lvl1pPr algn="ctr">
              <a:defRPr sz="900"/>
            </a:lvl1pPr>
          </a:lstStyle>
          <a:p>
            <a:fld id="{3DE3E19F-02C1-4219-A00A-045ED18507E8}" type="slidenum">
              <a:rPr lang="en-US" smtClean="0"/>
              <a:pPr/>
              <a:t>‹#›</a:t>
            </a:fld>
            <a:endParaRPr lang="en-US"/>
          </a:p>
        </p:txBody>
      </p:sp>
    </p:spTree>
    <p:extLst>
      <p:ext uri="{BB962C8B-B14F-4D97-AF65-F5344CB8AC3E}">
        <p14:creationId xmlns:p14="http://schemas.microsoft.com/office/powerpoint/2010/main" val="1613285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342105"/>
            <a:ext cx="6673850" cy="549275"/>
          </a:xfrm>
          <a:prstGeom prst="roundRect">
            <a:avLst>
              <a:gd name="adj" fmla="val 50000"/>
            </a:avLst>
          </a:prstGeom>
          <a:solidFill>
            <a:srgbClr val="85CC18"/>
          </a:solidFill>
        </p:spPr>
        <p:txBody>
          <a:bodyPr lIns="182880" tIns="182880" bIns="182880">
            <a:normAutofit/>
          </a:bodyPr>
          <a:lstStyle/>
          <a:p>
            <a:r>
              <a:rPr lang="en-US" dirty="0"/>
              <a:t>Click to edit Master title style</a:t>
            </a:r>
          </a:p>
        </p:txBody>
      </p:sp>
      <p:sp>
        <p:nvSpPr>
          <p:cNvPr id="4" name="Date Placeholder 3"/>
          <p:cNvSpPr>
            <a:spLocks noGrp="1"/>
          </p:cNvSpPr>
          <p:nvPr>
            <p:ph type="dt" sz="half" idx="10"/>
          </p:nvPr>
        </p:nvSpPr>
        <p:spPr/>
        <p:txBody>
          <a:bodyPr/>
          <a:lstStyle/>
          <a:p>
            <a:fld id="{9078A24D-52FD-4F8D-BEBC-2C131356AD11}" type="datetime1">
              <a:rPr lang="en-US" smtClean="0"/>
              <a:t>11/24/2018</a:t>
            </a:fld>
            <a:endParaRPr lang="en-US"/>
          </a:p>
        </p:txBody>
      </p:sp>
      <p:sp>
        <p:nvSpPr>
          <p:cNvPr id="5" name="Footer Placeholder 4"/>
          <p:cNvSpPr>
            <a:spLocks noGrp="1"/>
          </p:cNvSpPr>
          <p:nvPr>
            <p:ph type="ftr" sz="quarter" idx="11"/>
          </p:nvPr>
        </p:nvSpPr>
        <p:spPr/>
        <p:txBody>
          <a:bodyPr/>
          <a:lstStyle/>
          <a:p>
            <a:r>
              <a:rPr lang="en-US"/>
              <a:t>www.presentatiostemplate.com</a:t>
            </a:r>
          </a:p>
        </p:txBody>
      </p:sp>
      <p:sp>
        <p:nvSpPr>
          <p:cNvPr id="6" name="Slide Number Placeholder 5"/>
          <p:cNvSpPr>
            <a:spLocks noGrp="1"/>
          </p:cNvSpPr>
          <p:nvPr>
            <p:ph type="sldNum" sz="quarter" idx="12"/>
          </p:nvPr>
        </p:nvSpPr>
        <p:spPr>
          <a:xfrm>
            <a:off x="10925174" y="6356350"/>
            <a:ext cx="367666" cy="365125"/>
          </a:xfrm>
        </p:spPr>
        <p:txBody>
          <a:bodyPr lIns="0" rIns="0"/>
          <a:lstStyle>
            <a:lvl1pPr algn="ctr">
              <a:defRPr sz="900"/>
            </a:lvl1pPr>
          </a:lstStyle>
          <a:p>
            <a:fld id="{3DE3E19F-02C1-4219-A00A-045ED18507E8}" type="slidenum">
              <a:rPr lang="en-US" smtClean="0"/>
              <a:pPr/>
              <a:t>‹#›</a:t>
            </a:fld>
            <a:endParaRPr lang="en-US"/>
          </a:p>
        </p:txBody>
      </p:sp>
      <p:sp>
        <p:nvSpPr>
          <p:cNvPr id="9" name="Picture Placeholder 8"/>
          <p:cNvSpPr>
            <a:spLocks noGrp="1"/>
          </p:cNvSpPr>
          <p:nvPr>
            <p:ph type="pic" sz="quarter" idx="13"/>
          </p:nvPr>
        </p:nvSpPr>
        <p:spPr>
          <a:xfrm>
            <a:off x="523893" y="1353136"/>
            <a:ext cx="1920924" cy="1920924"/>
          </a:xfrm>
          <a:prstGeom prst="flowChartConnector">
            <a:avLst/>
          </a:prstGeom>
          <a:ln w="28575">
            <a:noFill/>
            <a:prstDash val="lgDashDot"/>
          </a:ln>
        </p:spPr>
        <p:txBody>
          <a:bodyPr/>
          <a:lstStyle/>
          <a:p>
            <a:endParaRPr lang="en-US"/>
          </a:p>
        </p:txBody>
      </p:sp>
      <p:sp>
        <p:nvSpPr>
          <p:cNvPr id="10" name="Picture Placeholder 8"/>
          <p:cNvSpPr>
            <a:spLocks noGrp="1"/>
          </p:cNvSpPr>
          <p:nvPr>
            <p:ph type="pic" sz="quarter" idx="14"/>
          </p:nvPr>
        </p:nvSpPr>
        <p:spPr>
          <a:xfrm>
            <a:off x="3284738" y="1404797"/>
            <a:ext cx="1920924" cy="1920924"/>
          </a:xfrm>
          <a:prstGeom prst="flowChartConnector">
            <a:avLst/>
          </a:prstGeom>
          <a:ln w="28575">
            <a:noFill/>
            <a:prstDash val="lgDashDot"/>
          </a:ln>
        </p:spPr>
        <p:txBody>
          <a:bodyPr/>
          <a:lstStyle/>
          <a:p>
            <a:endParaRPr lang="en-US"/>
          </a:p>
        </p:txBody>
      </p:sp>
      <p:sp>
        <p:nvSpPr>
          <p:cNvPr id="11" name="Picture Placeholder 8"/>
          <p:cNvSpPr>
            <a:spLocks noGrp="1"/>
          </p:cNvSpPr>
          <p:nvPr>
            <p:ph type="pic" sz="quarter" idx="15"/>
          </p:nvPr>
        </p:nvSpPr>
        <p:spPr>
          <a:xfrm>
            <a:off x="523893" y="3820880"/>
            <a:ext cx="1920924" cy="1920924"/>
          </a:xfrm>
          <a:prstGeom prst="flowChartConnector">
            <a:avLst/>
          </a:prstGeom>
          <a:ln w="28575">
            <a:noFill/>
            <a:prstDash val="lgDashDot"/>
          </a:ln>
        </p:spPr>
        <p:txBody>
          <a:bodyPr/>
          <a:lstStyle/>
          <a:p>
            <a:endParaRPr lang="en-US"/>
          </a:p>
        </p:txBody>
      </p:sp>
      <p:sp>
        <p:nvSpPr>
          <p:cNvPr id="12" name="Picture Placeholder 8"/>
          <p:cNvSpPr>
            <a:spLocks noGrp="1"/>
          </p:cNvSpPr>
          <p:nvPr>
            <p:ph type="pic" sz="quarter" idx="16"/>
          </p:nvPr>
        </p:nvSpPr>
        <p:spPr>
          <a:xfrm>
            <a:off x="3284738" y="3895609"/>
            <a:ext cx="1920924" cy="1920924"/>
          </a:xfrm>
          <a:prstGeom prst="flowChartConnector">
            <a:avLst/>
          </a:prstGeom>
          <a:ln w="28575">
            <a:noFill/>
            <a:prstDash val="lgDashDot"/>
          </a:ln>
        </p:spPr>
        <p:txBody>
          <a:bodyPr/>
          <a:lstStyle/>
          <a:p>
            <a:endParaRPr lang="en-US"/>
          </a:p>
        </p:txBody>
      </p:sp>
    </p:spTree>
    <p:extLst>
      <p:ext uri="{BB962C8B-B14F-4D97-AF65-F5344CB8AC3E}">
        <p14:creationId xmlns:p14="http://schemas.microsoft.com/office/powerpoint/2010/main" val="49205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F31C20-9D16-471F-AD8F-CA37ACF54B66}" type="datetime1">
              <a:rPr lang="en-US" smtClean="0"/>
              <a:t>11/24/2018</a:t>
            </a:fld>
            <a:endParaRPr lang="en-US"/>
          </a:p>
        </p:txBody>
      </p:sp>
      <p:sp>
        <p:nvSpPr>
          <p:cNvPr id="5" name="Footer Placeholder 4"/>
          <p:cNvSpPr>
            <a:spLocks noGrp="1"/>
          </p:cNvSpPr>
          <p:nvPr>
            <p:ph type="ftr" sz="quarter" idx="11"/>
          </p:nvPr>
        </p:nvSpPr>
        <p:spPr/>
        <p:txBody>
          <a:bodyPr/>
          <a:lstStyle/>
          <a:p>
            <a:r>
              <a:rPr lang="en-US"/>
              <a:t>www.presentatiostemplate.com</a:t>
            </a:r>
          </a:p>
        </p:txBody>
      </p:sp>
      <p:sp>
        <p:nvSpPr>
          <p:cNvPr id="6" name="Slide Number Placeholder 5"/>
          <p:cNvSpPr>
            <a:spLocks noGrp="1"/>
          </p:cNvSpPr>
          <p:nvPr>
            <p:ph type="sldNum" sz="quarter" idx="12"/>
          </p:nvPr>
        </p:nvSpPr>
        <p:spPr/>
        <p:txBody>
          <a:bodyPr/>
          <a:lstStyle/>
          <a:p>
            <a:fld id="{3DE3E19F-02C1-4219-A00A-045ED18507E8}" type="slidenum">
              <a:rPr lang="en-US" smtClean="0"/>
              <a:t>‹#›</a:t>
            </a:fld>
            <a:endParaRPr lang="en-US"/>
          </a:p>
        </p:txBody>
      </p:sp>
    </p:spTree>
    <p:extLst>
      <p:ext uri="{BB962C8B-B14F-4D97-AF65-F5344CB8AC3E}">
        <p14:creationId xmlns:p14="http://schemas.microsoft.com/office/powerpoint/2010/main" val="230113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7AEC28-7FFC-49D9-85C4-BCCD1F3E0FBE}" type="datetime1">
              <a:rPr lang="en-US" smtClean="0"/>
              <a:t>11/24/2018</a:t>
            </a:fld>
            <a:endParaRPr lang="en-US"/>
          </a:p>
        </p:txBody>
      </p:sp>
      <p:sp>
        <p:nvSpPr>
          <p:cNvPr id="6" name="Footer Placeholder 5"/>
          <p:cNvSpPr>
            <a:spLocks noGrp="1"/>
          </p:cNvSpPr>
          <p:nvPr>
            <p:ph type="ftr" sz="quarter" idx="11"/>
          </p:nvPr>
        </p:nvSpPr>
        <p:spPr/>
        <p:txBody>
          <a:bodyPr/>
          <a:lstStyle/>
          <a:p>
            <a:r>
              <a:rPr lang="en-US"/>
              <a:t>www.presentatiostemplate.com</a:t>
            </a:r>
          </a:p>
        </p:txBody>
      </p:sp>
      <p:sp>
        <p:nvSpPr>
          <p:cNvPr id="7" name="Slide Number Placeholder 6"/>
          <p:cNvSpPr>
            <a:spLocks noGrp="1"/>
          </p:cNvSpPr>
          <p:nvPr>
            <p:ph type="sldNum" sz="quarter" idx="12"/>
          </p:nvPr>
        </p:nvSpPr>
        <p:spPr/>
        <p:txBody>
          <a:bodyPr/>
          <a:lstStyle/>
          <a:p>
            <a:fld id="{3DE3E19F-02C1-4219-A00A-045ED18507E8}" type="slidenum">
              <a:rPr lang="en-US" smtClean="0"/>
              <a:t>‹#›</a:t>
            </a:fld>
            <a:endParaRPr lang="en-US"/>
          </a:p>
        </p:txBody>
      </p:sp>
    </p:spTree>
    <p:extLst>
      <p:ext uri="{BB962C8B-B14F-4D97-AF65-F5344CB8AC3E}">
        <p14:creationId xmlns:p14="http://schemas.microsoft.com/office/powerpoint/2010/main" val="618145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67A59-CCF2-4DC1-91E3-8EDDA1EBCA8C}" type="datetime1">
              <a:rPr lang="en-US" smtClean="0"/>
              <a:t>11/24/2018</a:t>
            </a:fld>
            <a:endParaRPr lang="en-US"/>
          </a:p>
        </p:txBody>
      </p:sp>
      <p:sp>
        <p:nvSpPr>
          <p:cNvPr id="8" name="Footer Placeholder 7"/>
          <p:cNvSpPr>
            <a:spLocks noGrp="1"/>
          </p:cNvSpPr>
          <p:nvPr>
            <p:ph type="ftr" sz="quarter" idx="11"/>
          </p:nvPr>
        </p:nvSpPr>
        <p:spPr/>
        <p:txBody>
          <a:bodyPr/>
          <a:lstStyle/>
          <a:p>
            <a:r>
              <a:rPr lang="en-US"/>
              <a:t>www.presentatiostemplate.com</a:t>
            </a:r>
          </a:p>
        </p:txBody>
      </p:sp>
      <p:sp>
        <p:nvSpPr>
          <p:cNvPr id="9" name="Slide Number Placeholder 8"/>
          <p:cNvSpPr>
            <a:spLocks noGrp="1"/>
          </p:cNvSpPr>
          <p:nvPr>
            <p:ph type="sldNum" sz="quarter" idx="12"/>
          </p:nvPr>
        </p:nvSpPr>
        <p:spPr/>
        <p:txBody>
          <a:bodyPr/>
          <a:lstStyle/>
          <a:p>
            <a:fld id="{3DE3E19F-02C1-4219-A00A-045ED18507E8}" type="slidenum">
              <a:rPr lang="en-US" smtClean="0"/>
              <a:t>‹#›</a:t>
            </a:fld>
            <a:endParaRPr lang="en-US"/>
          </a:p>
        </p:txBody>
      </p:sp>
    </p:spTree>
    <p:extLst>
      <p:ext uri="{BB962C8B-B14F-4D97-AF65-F5344CB8AC3E}">
        <p14:creationId xmlns:p14="http://schemas.microsoft.com/office/powerpoint/2010/main" val="334926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22DB10-060E-461D-BAFD-7B5555B2CF31}" type="datetime1">
              <a:rPr lang="en-US" smtClean="0"/>
              <a:t>11/24/2018</a:t>
            </a:fld>
            <a:endParaRPr lang="en-US"/>
          </a:p>
        </p:txBody>
      </p:sp>
      <p:sp>
        <p:nvSpPr>
          <p:cNvPr id="4" name="Footer Placeholder 3"/>
          <p:cNvSpPr>
            <a:spLocks noGrp="1"/>
          </p:cNvSpPr>
          <p:nvPr>
            <p:ph type="ftr" sz="quarter" idx="11"/>
          </p:nvPr>
        </p:nvSpPr>
        <p:spPr/>
        <p:txBody>
          <a:bodyPr/>
          <a:lstStyle/>
          <a:p>
            <a:r>
              <a:rPr lang="en-US"/>
              <a:t>www.presentatiostemplate.com</a:t>
            </a:r>
          </a:p>
        </p:txBody>
      </p:sp>
      <p:sp>
        <p:nvSpPr>
          <p:cNvPr id="5" name="Slide Number Placeholder 4"/>
          <p:cNvSpPr>
            <a:spLocks noGrp="1"/>
          </p:cNvSpPr>
          <p:nvPr>
            <p:ph type="sldNum" sz="quarter" idx="12"/>
          </p:nvPr>
        </p:nvSpPr>
        <p:spPr/>
        <p:txBody>
          <a:bodyPr/>
          <a:lstStyle/>
          <a:p>
            <a:fld id="{3DE3E19F-02C1-4219-A00A-045ED18507E8}" type="slidenum">
              <a:rPr lang="en-US" smtClean="0"/>
              <a:t>‹#›</a:t>
            </a:fld>
            <a:endParaRPr lang="en-US"/>
          </a:p>
        </p:txBody>
      </p:sp>
    </p:spTree>
    <p:extLst>
      <p:ext uri="{BB962C8B-B14F-4D97-AF65-F5344CB8AC3E}">
        <p14:creationId xmlns:p14="http://schemas.microsoft.com/office/powerpoint/2010/main" val="397258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A917B8-89B3-49BC-AED3-5BE962F4108E}" type="datetime1">
              <a:rPr lang="en-US" smtClean="0"/>
              <a:t>11/24/2018</a:t>
            </a:fld>
            <a:endParaRPr lang="en-US"/>
          </a:p>
        </p:txBody>
      </p:sp>
      <p:sp>
        <p:nvSpPr>
          <p:cNvPr id="3" name="Footer Placeholder 2"/>
          <p:cNvSpPr>
            <a:spLocks noGrp="1"/>
          </p:cNvSpPr>
          <p:nvPr>
            <p:ph type="ftr" sz="quarter" idx="11"/>
          </p:nvPr>
        </p:nvSpPr>
        <p:spPr/>
        <p:txBody>
          <a:bodyPr/>
          <a:lstStyle/>
          <a:p>
            <a:r>
              <a:rPr lang="en-US"/>
              <a:t>www.presentatiostemplate.com</a:t>
            </a:r>
          </a:p>
        </p:txBody>
      </p:sp>
      <p:sp>
        <p:nvSpPr>
          <p:cNvPr id="4" name="Slide Number Placeholder 3"/>
          <p:cNvSpPr>
            <a:spLocks noGrp="1"/>
          </p:cNvSpPr>
          <p:nvPr>
            <p:ph type="sldNum" sz="quarter" idx="12"/>
          </p:nvPr>
        </p:nvSpPr>
        <p:spPr/>
        <p:txBody>
          <a:bodyPr/>
          <a:lstStyle/>
          <a:p>
            <a:fld id="{3DE3E19F-02C1-4219-A00A-045ED18507E8}" type="slidenum">
              <a:rPr lang="en-US" smtClean="0"/>
              <a:t>‹#›</a:t>
            </a:fld>
            <a:endParaRPr lang="en-US"/>
          </a:p>
        </p:txBody>
      </p:sp>
    </p:spTree>
    <p:extLst>
      <p:ext uri="{BB962C8B-B14F-4D97-AF65-F5344CB8AC3E}">
        <p14:creationId xmlns:p14="http://schemas.microsoft.com/office/powerpoint/2010/main" val="3142656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FA7CF3-7656-44F7-820F-38601722D2CD}" type="datetime1">
              <a:rPr lang="en-US" smtClean="0"/>
              <a:t>11/24/2018</a:t>
            </a:fld>
            <a:endParaRPr lang="en-US"/>
          </a:p>
        </p:txBody>
      </p:sp>
      <p:sp>
        <p:nvSpPr>
          <p:cNvPr id="3" name="Footer Placeholder 2"/>
          <p:cNvSpPr>
            <a:spLocks noGrp="1"/>
          </p:cNvSpPr>
          <p:nvPr>
            <p:ph type="ftr" sz="quarter" idx="11"/>
          </p:nvPr>
        </p:nvSpPr>
        <p:spPr/>
        <p:txBody>
          <a:bodyPr/>
          <a:lstStyle/>
          <a:p>
            <a:r>
              <a:rPr lang="en-US"/>
              <a:t>www.presentatiostemplate.com</a:t>
            </a:r>
          </a:p>
        </p:txBody>
      </p:sp>
      <p:sp>
        <p:nvSpPr>
          <p:cNvPr id="4" name="Slide Number Placeholder 3"/>
          <p:cNvSpPr>
            <a:spLocks noGrp="1"/>
          </p:cNvSpPr>
          <p:nvPr>
            <p:ph type="sldNum" sz="quarter" idx="12"/>
          </p:nvPr>
        </p:nvSpPr>
        <p:spPr/>
        <p:txBody>
          <a:bodyPr/>
          <a:lstStyle/>
          <a:p>
            <a:fld id="{3DE3E19F-02C1-4219-A00A-045ED18507E8}" type="slidenum">
              <a:rPr lang="en-US" smtClean="0"/>
              <a:t>‹#›</a:t>
            </a:fld>
            <a:endParaRPr lang="en-US"/>
          </a:p>
        </p:txBody>
      </p:sp>
      <p:sp>
        <p:nvSpPr>
          <p:cNvPr id="6" name="Picture Placeholder 5"/>
          <p:cNvSpPr>
            <a:spLocks noGrp="1"/>
          </p:cNvSpPr>
          <p:nvPr>
            <p:ph type="pic" sz="quarter" idx="13"/>
          </p:nvPr>
        </p:nvSpPr>
        <p:spPr>
          <a:xfrm>
            <a:off x="5429250" y="1724025"/>
            <a:ext cx="1333500" cy="1333500"/>
          </a:xfrm>
          <a:prstGeom prst="flowChartConnector">
            <a:avLst/>
          </a:prstGeom>
        </p:spPr>
        <p:txBody>
          <a:bodyPr>
            <a:normAutofit/>
          </a:bodyPr>
          <a:lstStyle>
            <a:lvl1pPr marL="0" indent="0" algn="ctr">
              <a:buNone/>
              <a:defRPr sz="1600"/>
            </a:lvl1pPr>
          </a:lstStyle>
          <a:p>
            <a:endParaRPr lang="en-US"/>
          </a:p>
        </p:txBody>
      </p:sp>
    </p:spTree>
    <p:extLst>
      <p:ext uri="{BB962C8B-B14F-4D97-AF65-F5344CB8AC3E}">
        <p14:creationId xmlns:p14="http://schemas.microsoft.com/office/powerpoint/2010/main" val="2995182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418305"/>
            <a:ext cx="6435726" cy="648495"/>
          </a:xfrm>
          <a:prstGeom prst="roundRect">
            <a:avLst>
              <a:gd name="adj" fmla="val 50000"/>
            </a:avLst>
          </a:prstGeom>
          <a:solidFill>
            <a:schemeClr val="accent1"/>
          </a:solidFill>
          <a:effectLst>
            <a:outerShdw blurRad="152400" sx="102000" sy="102000" algn="ctr" rotWithShape="0">
              <a:prstClr val="black">
                <a:alpha val="14000"/>
              </a:prstClr>
            </a:outerShdw>
          </a:effectLst>
        </p:spPr>
        <p:txBody>
          <a:bodyPr vert="horz" lIns="182880" tIns="457200" rIns="91440" bIns="365760" rtlCol="0" anchor="ctr">
            <a:noAutofit/>
          </a:bodyPr>
          <a:lstStyle/>
          <a:p>
            <a:pPr lvl="0"/>
            <a:r>
              <a:rPr lang="en-US" dirty="0"/>
              <a:t>Click to edit Master</a:t>
            </a:r>
          </a:p>
        </p:txBody>
      </p:sp>
      <p:sp>
        <p:nvSpPr>
          <p:cNvPr id="3" name="Text Placeholder 2"/>
          <p:cNvSpPr>
            <a:spLocks noGrp="1"/>
          </p:cNvSpPr>
          <p:nvPr>
            <p:ph type="body" idx="1"/>
          </p:nvPr>
        </p:nvSpPr>
        <p:spPr>
          <a:xfrm>
            <a:off x="838200" y="17494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1033A-9890-4229-AAE6-1CB03069F4AF}" type="datetime1">
              <a:rPr lang="en-US" smtClean="0"/>
              <a:t>11/24/2018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www.presentatiostemplate.com</a:t>
            </a:r>
          </a:p>
        </p:txBody>
      </p:sp>
      <p:sp>
        <p:nvSpPr>
          <p:cNvPr id="6" name="Slide Number Placeholder 5"/>
          <p:cNvSpPr>
            <a:spLocks noGrp="1"/>
          </p:cNvSpPr>
          <p:nvPr>
            <p:ph type="sldNum" sz="quarter" idx="4"/>
          </p:nvPr>
        </p:nvSpPr>
        <p:spPr>
          <a:xfrm>
            <a:off x="10925175" y="6356350"/>
            <a:ext cx="360046" cy="365125"/>
          </a:xfrm>
          <a:prstGeom prst="flowChartConnector">
            <a:avLst/>
          </a:prstGeom>
          <a:solidFill>
            <a:srgbClr val="85CC18"/>
          </a:solidFill>
        </p:spPr>
        <p:txBody>
          <a:bodyPr vert="horz" lIns="0" tIns="45720" rIns="0" bIns="45720" rtlCol="0" anchor="ctr"/>
          <a:lstStyle>
            <a:lvl1pPr algn="ctr">
              <a:defRPr sz="900">
                <a:solidFill>
                  <a:schemeClr val="bg1"/>
                </a:solidFill>
              </a:defRPr>
            </a:lvl1pPr>
          </a:lstStyle>
          <a:p>
            <a:fld id="{3DE3E19F-02C1-4219-A00A-045ED18507E8}" type="slidenum">
              <a:rPr lang="en-US" smtClean="0"/>
              <a:pPr/>
              <a:t>‹#›</a:t>
            </a:fld>
            <a:endParaRPr lang="en-US"/>
          </a:p>
        </p:txBody>
      </p:sp>
    </p:spTree>
    <p:extLst>
      <p:ext uri="{BB962C8B-B14F-4D97-AF65-F5344CB8AC3E}">
        <p14:creationId xmlns:p14="http://schemas.microsoft.com/office/powerpoint/2010/main" val="2953628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53" r:id="rId6"/>
    <p:sldLayoutId id="2147483654" r:id="rId7"/>
    <p:sldLayoutId id="2147483655" r:id="rId8"/>
    <p:sldLayoutId id="2147483660"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lang="en-US" sz="3600" kern="1200" dirty="0" smtClean="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1.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2.png"/><Relationship Id="rId17" Type="http://schemas.openxmlformats.org/officeDocument/2006/relationships/image" Target="../media/image11.png"/><Relationship Id="rId2" Type="http://schemas.openxmlformats.org/officeDocument/2006/relationships/image" Target="../media/image3.png"/><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6.wdp"/><Relationship Id="rId5" Type="http://schemas.microsoft.com/office/2007/relationships/hdphoto" Target="../media/hdphoto3.wdp"/><Relationship Id="rId1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5.wdp"/><Relationship Id="rId1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10" Type="http://schemas.microsoft.com/office/2007/relationships/hdphoto" Target="../media/hdphoto9.wdp"/><Relationship Id="rId4" Type="http://schemas.microsoft.com/office/2007/relationships/hdphoto" Target="../media/hdphoto1.wdp"/><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wdp"/><Relationship Id="rId7" Type="http://schemas.openxmlformats.org/officeDocument/2006/relationships/image" Target="../media/image28.jpeg"/><Relationship Id="rId12" Type="http://schemas.microsoft.com/office/2007/relationships/hdphoto" Target="../media/hdphoto1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microsoft.com/office/2007/relationships/hdphoto" Target="../media/hdphoto10.wdp"/><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emf"/><Relationship Id="rId1" Type="http://schemas.openxmlformats.org/officeDocument/2006/relationships/slideLayout" Target="../slideLayouts/slideLayout2.xml"/><Relationship Id="rId5" Type="http://schemas.openxmlformats.org/officeDocument/2006/relationships/image" Target="../media/image33.jpe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38.jpeg"/><Relationship Id="rId3" Type="http://schemas.microsoft.com/office/2007/relationships/hdphoto" Target="../media/hdphoto1.wdp"/><Relationship Id="rId7" Type="http://schemas.openxmlformats.org/officeDocument/2006/relationships/image" Target="../media/image37.jp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jpg"/><Relationship Id="rId9"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rallelogram 7"/>
          <p:cNvSpPr/>
          <p:nvPr/>
        </p:nvSpPr>
        <p:spPr>
          <a:xfrm>
            <a:off x="-400050" y="5291320"/>
            <a:ext cx="3876676" cy="854839"/>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36781" y="1794933"/>
            <a:ext cx="1886019" cy="1021144"/>
          </a:xfrm>
        </p:spPr>
        <p:txBody>
          <a:bodyPr lIns="0" bIns="274320">
            <a:noAutofit/>
          </a:bodyPr>
          <a:lstStyle/>
          <a:p>
            <a:r>
              <a:rPr lang="en-US" altLang="ko-KR" dirty="0"/>
              <a:t>ECO</a:t>
            </a:r>
            <a:endParaRPr lang="en-US" dirty="0"/>
          </a:p>
        </p:txBody>
      </p:sp>
      <p:sp>
        <p:nvSpPr>
          <p:cNvPr id="3" name="Subtitle 2"/>
          <p:cNvSpPr>
            <a:spLocks noGrp="1"/>
          </p:cNvSpPr>
          <p:nvPr>
            <p:ph type="subTitle" idx="1"/>
          </p:nvPr>
        </p:nvSpPr>
        <p:spPr>
          <a:xfrm>
            <a:off x="2736780" y="3004191"/>
            <a:ext cx="9144000" cy="322372"/>
          </a:xfrm>
        </p:spPr>
        <p:txBody>
          <a:bodyPr>
            <a:normAutofit/>
          </a:bodyPr>
          <a:lstStyle/>
          <a:p>
            <a:pPr algn="l"/>
            <a:r>
              <a:rPr lang="en-US" altLang="ko-KR" sz="1600" dirty="0"/>
              <a:t>Obtaining Eco-Money through the use of Eco-Tong</a:t>
            </a:r>
            <a:endParaRPr lang="en-US" sz="1600" dirty="0"/>
          </a:p>
        </p:txBody>
      </p:sp>
      <p:sp>
        <p:nvSpPr>
          <p:cNvPr id="6" name="TextBox 5"/>
          <p:cNvSpPr txBox="1"/>
          <p:nvPr/>
        </p:nvSpPr>
        <p:spPr>
          <a:xfrm>
            <a:off x="742950" y="5315809"/>
            <a:ext cx="2733676" cy="646331"/>
          </a:xfrm>
          <a:prstGeom prst="rect">
            <a:avLst/>
          </a:prstGeom>
          <a:noFill/>
        </p:spPr>
        <p:txBody>
          <a:bodyPr wrap="square" rtlCol="0">
            <a:spAutoFit/>
          </a:bodyPr>
          <a:lstStyle/>
          <a:p>
            <a:r>
              <a:rPr lang="en-US" sz="1200" dirty="0">
                <a:solidFill>
                  <a:schemeClr val="bg1"/>
                </a:solidFill>
              </a:rPr>
              <a:t>Eco-Money for </a:t>
            </a:r>
            <a:r>
              <a:rPr lang="en-US" sz="1200" dirty="0" err="1">
                <a:solidFill>
                  <a:schemeClr val="bg1"/>
                </a:solidFill>
              </a:rPr>
              <a:t>SookMyung</a:t>
            </a:r>
            <a:r>
              <a:rPr lang="en-US" sz="1200" dirty="0">
                <a:solidFill>
                  <a:schemeClr val="bg1"/>
                </a:solidFill>
              </a:rPr>
              <a:t> students</a:t>
            </a:r>
          </a:p>
          <a:p>
            <a:r>
              <a:rPr lang="en-US" sz="1200" dirty="0">
                <a:solidFill>
                  <a:schemeClr val="bg1"/>
                </a:solidFill>
              </a:rPr>
              <a:t>through utilizing Eco-Tong in and outside the campus</a:t>
            </a:r>
          </a:p>
        </p:txBody>
      </p:sp>
      <p:sp>
        <p:nvSpPr>
          <p:cNvPr id="5" name="Rectangle 4"/>
          <p:cNvSpPr/>
          <p:nvPr/>
        </p:nvSpPr>
        <p:spPr>
          <a:xfrm>
            <a:off x="4768781" y="1814346"/>
            <a:ext cx="2880792" cy="1015663"/>
          </a:xfrm>
          <a:prstGeom prst="rect">
            <a:avLst/>
          </a:prstGeom>
        </p:spPr>
        <p:txBody>
          <a:bodyPr wrap="none" anchor="ctr">
            <a:spAutoFit/>
          </a:bodyPr>
          <a:lstStyle/>
          <a:p>
            <a:r>
              <a:rPr lang="en-US" sz="6000" dirty="0"/>
              <a:t>MON	EY</a:t>
            </a:r>
          </a:p>
        </p:txBody>
      </p:sp>
      <p:sp>
        <p:nvSpPr>
          <p:cNvPr id="4" name="TextBox 3"/>
          <p:cNvSpPr txBox="1"/>
          <p:nvPr/>
        </p:nvSpPr>
        <p:spPr>
          <a:xfrm>
            <a:off x="10905065" y="203200"/>
            <a:ext cx="1082348" cy="523220"/>
          </a:xfrm>
          <a:prstGeom prst="rect">
            <a:avLst/>
          </a:prstGeom>
          <a:noFill/>
        </p:spPr>
        <p:txBody>
          <a:bodyPr wrap="none" rtlCol="0">
            <a:spAutoFit/>
          </a:bodyPr>
          <a:lstStyle/>
          <a:p>
            <a:r>
              <a:rPr lang="en-US" altLang="ko-KR" sz="1400" b="1" dirty="0">
                <a:latin typeface="Gill Sans"/>
                <a:cs typeface="Gill Sans"/>
              </a:rPr>
              <a:t>2018 WIC</a:t>
            </a:r>
            <a:endParaRPr lang="en-US" sz="1400" b="1" dirty="0">
              <a:latin typeface="Gill Sans"/>
              <a:cs typeface="Gill Sans"/>
            </a:endParaRPr>
          </a:p>
          <a:p>
            <a:r>
              <a:rPr lang="en-US" sz="1400" b="1" dirty="0">
                <a:latin typeface="Gill Sans"/>
                <a:cs typeface="Gill Sans"/>
              </a:rPr>
              <a:t>     9</a:t>
            </a:r>
            <a:r>
              <a:rPr lang="ko-KR" altLang="en-US" sz="1400" b="1" dirty="0">
                <a:latin typeface="Gill Sans"/>
                <a:cs typeface="Gill Sans"/>
              </a:rPr>
              <a:t>해조</a:t>
            </a:r>
            <a:endParaRPr lang="en-US" sz="1400" b="1" dirty="0">
              <a:latin typeface="Gill Sans"/>
              <a:cs typeface="Gill Sans"/>
            </a:endParaRPr>
          </a:p>
        </p:txBody>
      </p:sp>
      <p:pic>
        <p:nvPicPr>
          <p:cNvPr id="9" name="Picture 8" descr="logo_eco_og.png"/>
          <p:cNvPicPr>
            <a:picLocks noChangeAspect="1"/>
          </p:cNvPicPr>
          <p:nvPr/>
        </p:nvPicPr>
        <p:blipFill rotWithShape="1">
          <a:blip r:embed="rId2" cstate="print">
            <a:extLst>
              <a:ext uri="{28A0092B-C50C-407E-A947-70E740481C1C}">
                <a14:useLocalDpi xmlns:a14="http://schemas.microsoft.com/office/drawing/2010/main" val="0"/>
              </a:ext>
            </a:extLst>
          </a:blip>
          <a:srcRect l="9822" t="31467" r="68844" b="31200"/>
          <a:stretch/>
        </p:blipFill>
        <p:spPr>
          <a:xfrm>
            <a:off x="0" y="5348111"/>
            <a:ext cx="626532" cy="730954"/>
          </a:xfrm>
          <a:prstGeom prst="rect">
            <a:avLst/>
          </a:prstGeom>
        </p:spPr>
      </p:pic>
    </p:spTree>
    <p:extLst>
      <p:ext uri="{BB962C8B-B14F-4D97-AF65-F5344CB8AC3E}">
        <p14:creationId xmlns:p14="http://schemas.microsoft.com/office/powerpoint/2010/main" val="2196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399" y="342105"/>
            <a:ext cx="1909545" cy="549275"/>
          </a:xfrm>
        </p:spPr>
        <p:txBody>
          <a:bodyPr anchor="ctr">
            <a:normAutofit fontScale="90000"/>
          </a:bodyPr>
          <a:lstStyle/>
          <a:p>
            <a:pPr algn="dist"/>
            <a:r>
              <a:rPr lang="en-US" sz="3100" dirty="0"/>
              <a:t>Demo</a:t>
            </a:r>
            <a:endParaRPr lang="en-US" dirty="0"/>
          </a:p>
        </p:txBody>
      </p:sp>
      <p:sp>
        <p:nvSpPr>
          <p:cNvPr id="4" name="Footer Placeholder 3"/>
          <p:cNvSpPr>
            <a:spLocks noGrp="1"/>
          </p:cNvSpPr>
          <p:nvPr>
            <p:ph type="ftr" sz="quarter" idx="11"/>
          </p:nvPr>
        </p:nvSpPr>
        <p:spPr/>
        <p:txBody>
          <a:bodyPr/>
          <a:lstStyle/>
          <a:p>
            <a:r>
              <a:rPr lang="en-US"/>
              <a:t>www.presentatiostemplate.com</a:t>
            </a:r>
          </a:p>
        </p:txBody>
      </p:sp>
      <p:pic>
        <p:nvPicPr>
          <p:cNvPr id="7" name="Picture 6" descr="logo_eco_og.pn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33000" b="68200" l="10533" r="30800">
                        <a14:foregroundMark x1="24400" y1="63400" x2="24400" y2="63400"/>
                        <a14:foregroundMark x1="16000" y1="48600" x2="16000" y2="48600"/>
                        <a14:foregroundMark x1="19467" y1="49400" x2="19467" y2="49400"/>
                        <a14:foregroundMark x1="23333" y1="49800" x2="23333" y2="49800"/>
                        <a14:foregroundMark x1="21067" y1="54600" x2="21067" y2="54600"/>
                        <a14:foregroundMark x1="19467" y1="55800" x2="19467" y2="55800"/>
                        <a14:foregroundMark x1="16400" y1="55200" x2="16400" y2="55200"/>
                        <a14:foregroundMark x1="16933" y1="54200" x2="16933" y2="54200"/>
                        <a14:foregroundMark x1="23733" y1="54800" x2="23733" y2="54800"/>
                        <a14:foregroundMark x1="26133" y1="54600" x2="26133" y2="54600"/>
                      </a14:backgroundRemoval>
                    </a14:imgEffect>
                  </a14:imgLayer>
                </a14:imgProps>
              </a:ext>
              <a:ext uri="{28A0092B-C50C-407E-A947-70E740481C1C}">
                <a14:useLocalDpi xmlns:a14="http://schemas.microsoft.com/office/drawing/2010/main" val="0"/>
              </a:ext>
            </a:extLst>
          </a:blip>
          <a:srcRect l="9822" t="31467" r="68844" b="31200"/>
          <a:stretch/>
        </p:blipFill>
        <p:spPr>
          <a:xfrm>
            <a:off x="11415486" y="6011332"/>
            <a:ext cx="624114" cy="728133"/>
          </a:xfrm>
          <a:prstGeom prst="rect">
            <a:avLst/>
          </a:prstGeom>
        </p:spPr>
      </p:pic>
      <p:sp>
        <p:nvSpPr>
          <p:cNvPr id="6" name="내용 개체 틀 5">
            <a:extLst>
              <a:ext uri="{FF2B5EF4-FFF2-40B4-BE49-F238E27FC236}">
                <a16:creationId xmlns:a16="http://schemas.microsoft.com/office/drawing/2014/main" id="{8B61A453-D983-4A2C-BF40-2B0D228D3BBD}"/>
              </a:ext>
            </a:extLst>
          </p:cNvPr>
          <p:cNvSpPr>
            <a:spLocks noGrp="1"/>
          </p:cNvSpPr>
          <p:nvPr>
            <p:ph idx="1"/>
          </p:nvPr>
        </p:nvSpPr>
        <p:spPr/>
        <p:txBody>
          <a:bodyPr/>
          <a:lstStyle/>
          <a:p>
            <a:endParaRPr lang="ko-KR" altLang="en-US"/>
          </a:p>
        </p:txBody>
      </p:sp>
      <p:pic>
        <p:nvPicPr>
          <p:cNvPr id="8" name="그림 7">
            <a:extLst>
              <a:ext uri="{FF2B5EF4-FFF2-40B4-BE49-F238E27FC236}">
                <a16:creationId xmlns:a16="http://schemas.microsoft.com/office/drawing/2014/main" id="{AA7455B8-1C06-4C6F-A621-FE3B7E4B4345}"/>
              </a:ext>
            </a:extLst>
          </p:cNvPr>
          <p:cNvPicPr>
            <a:picLocks noChangeAspect="1"/>
          </p:cNvPicPr>
          <p:nvPr/>
        </p:nvPicPr>
        <p:blipFill>
          <a:blip r:embed="rId4"/>
          <a:stretch>
            <a:fillRect/>
          </a:stretch>
        </p:blipFill>
        <p:spPr>
          <a:xfrm>
            <a:off x="3796740" y="1376364"/>
            <a:ext cx="2298357" cy="4724400"/>
          </a:xfrm>
          <a:prstGeom prst="rect">
            <a:avLst/>
          </a:prstGeom>
        </p:spPr>
      </p:pic>
      <p:pic>
        <p:nvPicPr>
          <p:cNvPr id="9" name="그림 8">
            <a:extLst>
              <a:ext uri="{FF2B5EF4-FFF2-40B4-BE49-F238E27FC236}">
                <a16:creationId xmlns:a16="http://schemas.microsoft.com/office/drawing/2014/main" id="{6F8DEBB8-6DA5-486B-95A5-9D4534990305}"/>
              </a:ext>
            </a:extLst>
          </p:cNvPr>
          <p:cNvPicPr>
            <a:picLocks noChangeAspect="1"/>
          </p:cNvPicPr>
          <p:nvPr/>
        </p:nvPicPr>
        <p:blipFill>
          <a:blip r:embed="rId5"/>
          <a:stretch>
            <a:fillRect/>
          </a:stretch>
        </p:blipFill>
        <p:spPr>
          <a:xfrm>
            <a:off x="1436697" y="1376362"/>
            <a:ext cx="2298357" cy="4724402"/>
          </a:xfrm>
          <a:prstGeom prst="rect">
            <a:avLst/>
          </a:prstGeom>
        </p:spPr>
      </p:pic>
      <p:pic>
        <p:nvPicPr>
          <p:cNvPr id="10" name="그림 9">
            <a:extLst>
              <a:ext uri="{FF2B5EF4-FFF2-40B4-BE49-F238E27FC236}">
                <a16:creationId xmlns:a16="http://schemas.microsoft.com/office/drawing/2014/main" id="{FF1662E4-9023-4D55-AAAB-9A6784EB17BA}"/>
              </a:ext>
            </a:extLst>
          </p:cNvPr>
          <p:cNvPicPr>
            <a:picLocks noChangeAspect="1"/>
          </p:cNvPicPr>
          <p:nvPr/>
        </p:nvPicPr>
        <p:blipFill>
          <a:blip r:embed="rId6"/>
          <a:stretch>
            <a:fillRect/>
          </a:stretch>
        </p:blipFill>
        <p:spPr>
          <a:xfrm>
            <a:off x="6181169" y="1376362"/>
            <a:ext cx="2298357" cy="4724401"/>
          </a:xfrm>
          <a:prstGeom prst="rect">
            <a:avLst/>
          </a:prstGeom>
        </p:spPr>
      </p:pic>
      <p:pic>
        <p:nvPicPr>
          <p:cNvPr id="11" name="그림 10">
            <a:extLst>
              <a:ext uri="{FF2B5EF4-FFF2-40B4-BE49-F238E27FC236}">
                <a16:creationId xmlns:a16="http://schemas.microsoft.com/office/drawing/2014/main" id="{A7960754-7F7E-4576-86CB-ED5B60B71349}"/>
              </a:ext>
            </a:extLst>
          </p:cNvPr>
          <p:cNvPicPr>
            <a:picLocks noChangeAspect="1"/>
          </p:cNvPicPr>
          <p:nvPr/>
        </p:nvPicPr>
        <p:blipFill>
          <a:blip r:embed="rId7"/>
          <a:stretch>
            <a:fillRect/>
          </a:stretch>
        </p:blipFill>
        <p:spPr>
          <a:xfrm>
            <a:off x="8576920" y="1376362"/>
            <a:ext cx="2298357" cy="4724401"/>
          </a:xfrm>
          <a:prstGeom prst="rect">
            <a:avLst/>
          </a:prstGeom>
        </p:spPr>
      </p:pic>
    </p:spTree>
    <p:extLst>
      <p:ext uri="{BB962C8B-B14F-4D97-AF65-F5344CB8AC3E}">
        <p14:creationId xmlns:p14="http://schemas.microsoft.com/office/powerpoint/2010/main" val="1238175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399" y="342105"/>
            <a:ext cx="1909545" cy="549275"/>
          </a:xfrm>
        </p:spPr>
        <p:txBody>
          <a:bodyPr anchor="ctr">
            <a:normAutofit fontScale="90000"/>
          </a:bodyPr>
          <a:lstStyle/>
          <a:p>
            <a:pPr algn="dist"/>
            <a:r>
              <a:rPr lang="en-US" sz="3100" dirty="0"/>
              <a:t>Demo</a:t>
            </a:r>
            <a:endParaRPr lang="en-US" dirty="0"/>
          </a:p>
        </p:txBody>
      </p:sp>
      <p:sp>
        <p:nvSpPr>
          <p:cNvPr id="4" name="Footer Placeholder 3"/>
          <p:cNvSpPr>
            <a:spLocks noGrp="1"/>
          </p:cNvSpPr>
          <p:nvPr>
            <p:ph type="ftr" sz="quarter" idx="11"/>
          </p:nvPr>
        </p:nvSpPr>
        <p:spPr/>
        <p:txBody>
          <a:bodyPr/>
          <a:lstStyle/>
          <a:p>
            <a:r>
              <a:rPr lang="en-US"/>
              <a:t>www.presentatiostemplate.com</a:t>
            </a:r>
          </a:p>
        </p:txBody>
      </p:sp>
      <p:pic>
        <p:nvPicPr>
          <p:cNvPr id="3" name="KakaoTalk_Video_20181124_0937_22_097">
            <a:hlinkClick r:id="" action="ppaction://media"/>
            <a:extLst>
              <a:ext uri="{FF2B5EF4-FFF2-40B4-BE49-F238E27FC236}">
                <a16:creationId xmlns:a16="http://schemas.microsoft.com/office/drawing/2014/main" id="{5F9448DE-7A4E-4808-AB8C-216FC0F2E68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44655" y="1455135"/>
            <a:ext cx="7754938" cy="4351338"/>
          </a:xfrm>
        </p:spPr>
      </p:pic>
      <p:pic>
        <p:nvPicPr>
          <p:cNvPr id="7" name="Picture 6" descr="logo_eco_og.png"/>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3000" b="68200" l="10533" r="30800">
                        <a14:foregroundMark x1="24400" y1="63400" x2="24400" y2="63400"/>
                        <a14:foregroundMark x1="16000" y1="48600" x2="16000" y2="48600"/>
                        <a14:foregroundMark x1="19467" y1="49400" x2="19467" y2="49400"/>
                        <a14:foregroundMark x1="23333" y1="49800" x2="23333" y2="49800"/>
                        <a14:foregroundMark x1="21067" y1="54600" x2="21067" y2="54600"/>
                        <a14:foregroundMark x1="19467" y1="55800" x2="19467" y2="55800"/>
                        <a14:foregroundMark x1="16400" y1="55200" x2="16400" y2="55200"/>
                        <a14:foregroundMark x1="16933" y1="54200" x2="16933" y2="54200"/>
                        <a14:foregroundMark x1="23733" y1="54800" x2="23733" y2="54800"/>
                        <a14:foregroundMark x1="26133" y1="54600" x2="26133" y2="54600"/>
                      </a14:backgroundRemoval>
                    </a14:imgEffect>
                  </a14:imgLayer>
                </a14:imgProps>
              </a:ext>
              <a:ext uri="{28A0092B-C50C-407E-A947-70E740481C1C}">
                <a14:useLocalDpi xmlns:a14="http://schemas.microsoft.com/office/drawing/2010/main" val="0"/>
              </a:ext>
            </a:extLst>
          </a:blip>
          <a:srcRect l="9822" t="31467" r="68844" b="31200"/>
          <a:stretch/>
        </p:blipFill>
        <p:spPr>
          <a:xfrm>
            <a:off x="11415486" y="6011332"/>
            <a:ext cx="624114" cy="728133"/>
          </a:xfrm>
          <a:prstGeom prst="rect">
            <a:avLst/>
          </a:prstGeom>
        </p:spPr>
      </p:pic>
    </p:spTree>
    <p:extLst>
      <p:ext uri="{BB962C8B-B14F-4D97-AF65-F5344CB8AC3E}">
        <p14:creationId xmlns:p14="http://schemas.microsoft.com/office/powerpoint/2010/main" val="13805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_eco_o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54000"/>
            <a:ext cx="9525000" cy="6350000"/>
          </a:xfrm>
          <a:prstGeom prst="rect">
            <a:avLst/>
          </a:prstGeom>
        </p:spPr>
      </p:pic>
    </p:spTree>
    <p:extLst>
      <p:ext uri="{BB962C8B-B14F-4D97-AF65-F5344CB8AC3E}">
        <p14:creationId xmlns:p14="http://schemas.microsoft.com/office/powerpoint/2010/main" val="34746202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399" y="342105"/>
            <a:ext cx="2169428" cy="673895"/>
          </a:xfrm>
        </p:spPr>
        <p:txBody>
          <a:bodyPr anchor="b">
            <a:noAutofit/>
          </a:bodyPr>
          <a:lstStyle/>
          <a:p>
            <a:pPr algn="dist"/>
            <a:r>
              <a:rPr lang="en-US" sz="2800" dirty="0"/>
              <a:t>Agenda</a:t>
            </a:r>
            <a:endParaRPr lang="en-US" sz="3200" dirty="0"/>
          </a:p>
        </p:txBody>
      </p:sp>
      <p:sp>
        <p:nvSpPr>
          <p:cNvPr id="3" name="Content Placeholder 2"/>
          <p:cNvSpPr>
            <a:spLocks noGrp="1"/>
          </p:cNvSpPr>
          <p:nvPr>
            <p:ph idx="1"/>
          </p:nvPr>
        </p:nvSpPr>
        <p:spPr>
          <a:xfrm>
            <a:off x="838200" y="1369360"/>
            <a:ext cx="10515600" cy="329632"/>
          </a:xfrm>
        </p:spPr>
        <p:txBody>
          <a:bodyPr>
            <a:normAutofit lnSpcReduction="10000"/>
          </a:bodyPr>
          <a:lstStyle/>
          <a:p>
            <a:pPr marL="0" indent="0">
              <a:buNone/>
            </a:pPr>
            <a:r>
              <a:rPr lang="en-US" sz="1800" dirty="0"/>
              <a:t>Introduction of </a:t>
            </a:r>
            <a:r>
              <a:rPr lang="en-US" sz="1800" dirty="0" err="1"/>
              <a:t>IoT</a:t>
            </a:r>
            <a:r>
              <a:rPr lang="en-US" sz="1800" dirty="0"/>
              <a:t> waste bin to resolve/alleviate street waste problems</a:t>
            </a:r>
          </a:p>
          <a:p>
            <a:pPr marL="0" indent="0">
              <a:buNone/>
            </a:pPr>
            <a:endParaRPr lang="en-US" sz="1800" dirty="0"/>
          </a:p>
        </p:txBody>
      </p:sp>
      <p:sp>
        <p:nvSpPr>
          <p:cNvPr id="6" name="TextBox 5"/>
          <p:cNvSpPr txBox="1"/>
          <p:nvPr/>
        </p:nvSpPr>
        <p:spPr>
          <a:xfrm>
            <a:off x="2139864" y="2217851"/>
            <a:ext cx="4889633" cy="317009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3600" dirty="0"/>
              <a:t>Problem </a:t>
            </a:r>
          </a:p>
          <a:p>
            <a:pPr marL="285750" indent="-285750">
              <a:spcAft>
                <a:spcPts val="600"/>
              </a:spcAft>
              <a:buFont typeface="Arial" panose="020B0604020202020204" pitchFamily="34" charset="0"/>
              <a:buChar char="•"/>
            </a:pPr>
            <a:r>
              <a:rPr lang="en-US" sz="3600" dirty="0"/>
              <a:t>Solution</a:t>
            </a:r>
          </a:p>
          <a:p>
            <a:pPr marL="285750" indent="-285750">
              <a:spcAft>
                <a:spcPts val="600"/>
              </a:spcAft>
              <a:buFont typeface="Arial" panose="020B0604020202020204" pitchFamily="34" charset="0"/>
              <a:buChar char="•"/>
            </a:pPr>
            <a:r>
              <a:rPr lang="en-US" altLang="ko-KR" sz="3600" dirty="0"/>
              <a:t>Design</a:t>
            </a:r>
            <a:endParaRPr lang="en-US" sz="3600" dirty="0"/>
          </a:p>
          <a:p>
            <a:pPr marL="285750" indent="-285750">
              <a:spcAft>
                <a:spcPts val="600"/>
              </a:spcAft>
              <a:buFont typeface="Arial" panose="020B0604020202020204" pitchFamily="34" charset="0"/>
              <a:buChar char="•"/>
            </a:pPr>
            <a:r>
              <a:rPr lang="en-US" sz="3600" dirty="0"/>
              <a:t>Offerings &amp; Benefits</a:t>
            </a:r>
          </a:p>
          <a:p>
            <a:pPr marL="285750" indent="-285750">
              <a:spcAft>
                <a:spcPts val="600"/>
              </a:spcAft>
              <a:buFont typeface="Arial" panose="020B0604020202020204" pitchFamily="34" charset="0"/>
              <a:buChar char="•"/>
            </a:pPr>
            <a:r>
              <a:rPr lang="en-US" sz="3600" dirty="0"/>
              <a:t>Demo Video</a:t>
            </a:r>
          </a:p>
        </p:txBody>
      </p:sp>
      <p:pic>
        <p:nvPicPr>
          <p:cNvPr id="8" name="Picture 7" descr="logo_eco_og.pn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33000" b="68200" l="10533" r="30800">
                        <a14:foregroundMark x1="24400" y1="63400" x2="24400" y2="63400"/>
                        <a14:foregroundMark x1="16000" y1="48600" x2="16000" y2="48600"/>
                        <a14:foregroundMark x1="19467" y1="49400" x2="19467" y2="49400"/>
                        <a14:foregroundMark x1="23333" y1="49800" x2="23333" y2="49800"/>
                        <a14:foregroundMark x1="21067" y1="54600" x2="21067" y2="54600"/>
                        <a14:foregroundMark x1="19467" y1="55800" x2="19467" y2="55800"/>
                        <a14:foregroundMark x1="16400" y1="55200" x2="16400" y2="55200"/>
                        <a14:foregroundMark x1="16933" y1="54200" x2="16933" y2="54200"/>
                        <a14:foregroundMark x1="23733" y1="54800" x2="23733" y2="54800"/>
                        <a14:foregroundMark x1="26133" y1="54600" x2="26133" y2="54600"/>
                      </a14:backgroundRemoval>
                    </a14:imgEffect>
                  </a14:imgLayer>
                </a14:imgProps>
              </a:ext>
              <a:ext uri="{28A0092B-C50C-407E-A947-70E740481C1C}">
                <a14:useLocalDpi xmlns:a14="http://schemas.microsoft.com/office/drawing/2010/main" val="0"/>
              </a:ext>
            </a:extLst>
          </a:blip>
          <a:srcRect l="9822" t="31467" r="68844" b="31200"/>
          <a:stretch/>
        </p:blipFill>
        <p:spPr>
          <a:xfrm>
            <a:off x="11415486" y="6011332"/>
            <a:ext cx="624114" cy="728133"/>
          </a:xfrm>
          <a:prstGeom prst="rect">
            <a:avLst/>
          </a:prstGeom>
        </p:spPr>
      </p:pic>
    </p:spTree>
    <p:extLst>
      <p:ext uri="{BB962C8B-B14F-4D97-AF65-F5344CB8AC3E}">
        <p14:creationId xmlns:p14="http://schemas.microsoft.com/office/powerpoint/2010/main" val="341549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072514" y="1137519"/>
            <a:ext cx="7119486" cy="455756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416273" y="1344530"/>
            <a:ext cx="2616727" cy="584776"/>
          </a:xfrm>
          <a:prstGeom prst="rect">
            <a:avLst/>
          </a:prstGeom>
          <a:noFill/>
        </p:spPr>
        <p:txBody>
          <a:bodyPr wrap="square" rtlCol="0">
            <a:spAutoFit/>
          </a:bodyPr>
          <a:lstStyle/>
          <a:p>
            <a:pPr>
              <a:spcAft>
                <a:spcPts val="1200"/>
              </a:spcAft>
            </a:pPr>
            <a:r>
              <a:rPr lang="en-US" altLang="ko-KR" sz="3200" dirty="0">
                <a:solidFill>
                  <a:schemeClr val="bg1"/>
                </a:solidFill>
                <a:latin typeface="+mj-lt"/>
              </a:rPr>
              <a:t>Street Waste</a:t>
            </a:r>
            <a:endParaRPr lang="en-US" sz="2000" dirty="0">
              <a:solidFill>
                <a:schemeClr val="bg1"/>
              </a:solidFill>
              <a:latin typeface="+mj-lt"/>
            </a:endParaRPr>
          </a:p>
        </p:txBody>
      </p:sp>
      <p:sp>
        <p:nvSpPr>
          <p:cNvPr id="19" name="Title 1"/>
          <p:cNvSpPr txBox="1">
            <a:spLocks/>
          </p:cNvSpPr>
          <p:nvPr/>
        </p:nvSpPr>
        <p:spPr>
          <a:xfrm>
            <a:off x="660399" y="342105"/>
            <a:ext cx="2169428" cy="673895"/>
          </a:xfrm>
          <a:prstGeom prst="roundRect">
            <a:avLst>
              <a:gd name="adj" fmla="val 50000"/>
            </a:avLst>
          </a:prstGeom>
          <a:solidFill>
            <a:srgbClr val="85CC18"/>
          </a:solidFill>
          <a:effectLst>
            <a:outerShdw blurRad="152400" sx="102000" sy="102000" algn="ctr" rotWithShape="0">
              <a:prstClr val="black">
                <a:alpha val="14000"/>
              </a:prstClr>
            </a:outerShdw>
          </a:effectLst>
        </p:spPr>
        <p:txBody>
          <a:bodyPr vert="horz" lIns="182880" tIns="45720" rIns="182880" bIns="0" rtlCol="0" anchor="ctr">
            <a:noAutofit/>
          </a:bodyPr>
          <a:lstStyle>
            <a:lvl1pPr algn="l" defTabSz="914400" rtl="0" eaLnBrk="1" latinLnBrk="0" hangingPunct="1">
              <a:lnSpc>
                <a:spcPct val="100000"/>
              </a:lnSpc>
              <a:spcBef>
                <a:spcPct val="0"/>
              </a:spcBef>
              <a:buNone/>
              <a:defRPr lang="en-US" sz="3600" kern="1200">
                <a:solidFill>
                  <a:schemeClr val="bg1"/>
                </a:solidFill>
                <a:latin typeface="+mj-lt"/>
                <a:ea typeface="+mj-ea"/>
                <a:cs typeface="+mj-cs"/>
              </a:defRPr>
            </a:lvl1pPr>
          </a:lstStyle>
          <a:p>
            <a:pPr algn="dist"/>
            <a:r>
              <a:rPr lang="nl-NL" sz="2800" dirty="0" err="1"/>
              <a:t>Problems</a:t>
            </a:r>
            <a:endParaRPr lang="nl-NL" sz="3200" dirty="0"/>
          </a:p>
        </p:txBody>
      </p:sp>
      <p:sp>
        <p:nvSpPr>
          <p:cNvPr id="12" name="TextBox 11"/>
          <p:cNvSpPr txBox="1"/>
          <p:nvPr/>
        </p:nvSpPr>
        <p:spPr>
          <a:xfrm>
            <a:off x="9665767" y="2466232"/>
            <a:ext cx="2217200" cy="400110"/>
          </a:xfrm>
          <a:prstGeom prst="rect">
            <a:avLst/>
          </a:prstGeom>
          <a:noFill/>
        </p:spPr>
        <p:txBody>
          <a:bodyPr wrap="square" rtlCol="0">
            <a:spAutoFit/>
          </a:bodyPr>
          <a:lstStyle/>
          <a:p>
            <a:pPr>
              <a:spcAft>
                <a:spcPts val="1200"/>
              </a:spcAft>
            </a:pPr>
            <a:r>
              <a:rPr lang="en-US" sz="2000" b="1" dirty="0">
                <a:solidFill>
                  <a:schemeClr val="bg1"/>
                </a:solidFill>
                <a:latin typeface="+mj-lt"/>
              </a:rPr>
              <a:t>3~4bn disposal</a:t>
            </a:r>
          </a:p>
        </p:txBody>
      </p:sp>
      <p:grpSp>
        <p:nvGrpSpPr>
          <p:cNvPr id="38" name="Group 37"/>
          <p:cNvGrpSpPr/>
          <p:nvPr/>
        </p:nvGrpSpPr>
        <p:grpSpPr>
          <a:xfrm>
            <a:off x="8394700" y="2171700"/>
            <a:ext cx="1384300" cy="1016000"/>
            <a:chOff x="5689600" y="3532058"/>
            <a:chExt cx="1549400" cy="1230442"/>
          </a:xfrm>
        </p:grpSpPr>
        <p:pic>
          <p:nvPicPr>
            <p:cNvPr id="36" name="Picture 35" descr="gettyimages-996586170-170667a.jp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796" b="92130" l="4167" r="40509">
                          <a14:foregroundMark x1="26620" y1="33333" x2="26620" y2="33333"/>
                          <a14:foregroundMark x1="22685" y1="23611" x2="22685" y2="23611"/>
                          <a14:foregroundMark x1="26389" y1="25926" x2="26389" y2="25926"/>
                          <a14:foregroundMark x1="26389" y1="80093" x2="26389" y2="80093"/>
                          <a14:foregroundMark x1="16898" y1="57870" x2="16898" y2="57870"/>
                          <a14:foregroundMark x1="18981" y1="59722" x2="18981" y2="59722"/>
                          <a14:foregroundMark x1="20602" y1="59722" x2="20602" y2="59722"/>
                          <a14:foregroundMark x1="23148" y1="60648" x2="23148" y2="60648"/>
                          <a14:foregroundMark x1="25231" y1="61111" x2="25231" y2="61111"/>
                          <a14:foregroundMark x1="26852" y1="61111" x2="26852" y2="61111"/>
                          <a14:foregroundMark x1="28935" y1="61111" x2="28935" y2="61111"/>
                          <a14:foregroundMark x1="31250" y1="62500" x2="31250" y2="62500"/>
                          <a14:foregroundMark x1="32639" y1="63426" x2="32639" y2="63426"/>
                        </a14:backgroundRemoval>
                      </a14:imgEffect>
                    </a14:imgLayer>
                  </a14:imgProps>
                </a:ext>
                <a:ext uri="{28A0092B-C50C-407E-A947-70E740481C1C}">
                  <a14:useLocalDpi xmlns:a14="http://schemas.microsoft.com/office/drawing/2010/main" val="0"/>
                </a:ext>
              </a:extLst>
            </a:blip>
            <a:srcRect l="9449" r="56135" b="11701"/>
            <a:stretch/>
          </p:blipFill>
          <p:spPr>
            <a:xfrm>
              <a:off x="6324600" y="3532058"/>
              <a:ext cx="914400" cy="1212798"/>
            </a:xfrm>
            <a:prstGeom prst="rect">
              <a:avLst/>
            </a:prstGeom>
          </p:spPr>
        </p:pic>
        <p:pic>
          <p:nvPicPr>
            <p:cNvPr id="37" name="Picture 36" descr="ice-coffee-icon-clipart__k27530555.jpg"/>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51111" y1="25128" x2="51111" y2="25128"/>
                          <a14:foregroundMark x1="50556" y1="26667" x2="50556" y2="26667"/>
                          <a14:foregroundMark x1="49444" y1="41026" x2="49444" y2="41026"/>
                          <a14:foregroundMark x1="61111" y1="54359" x2="61111" y2="54359"/>
                          <a14:backgroundMark x1="43889" y1="34359" x2="43889" y2="34359"/>
                          <a14:backgroundMark x1="60000" y1="33846" x2="60000" y2="33846"/>
                          <a14:backgroundMark x1="54444" y1="48718" x2="54444" y2="48718"/>
                        </a14:backgroundRemoval>
                      </a14:imgEffect>
                    </a14:imgLayer>
                  </a14:imgProps>
                </a:ext>
                <a:ext uri="{28A0092B-C50C-407E-A947-70E740481C1C}">
                  <a14:useLocalDpi xmlns:a14="http://schemas.microsoft.com/office/drawing/2010/main" val="0"/>
                </a:ext>
              </a:extLst>
            </a:blip>
            <a:srcRect l="24192" t="13647" r="24194" b="22332"/>
            <a:stretch/>
          </p:blipFill>
          <p:spPr>
            <a:xfrm>
              <a:off x="5689600" y="3670300"/>
              <a:ext cx="812800" cy="1092200"/>
            </a:xfrm>
            <a:prstGeom prst="rect">
              <a:avLst/>
            </a:prstGeom>
          </p:spPr>
        </p:pic>
      </p:grpSp>
      <p:sp>
        <p:nvSpPr>
          <p:cNvPr id="39" name="TextBox 38"/>
          <p:cNvSpPr txBox="1"/>
          <p:nvPr/>
        </p:nvSpPr>
        <p:spPr>
          <a:xfrm>
            <a:off x="6346467" y="2460053"/>
            <a:ext cx="1603733" cy="400110"/>
          </a:xfrm>
          <a:prstGeom prst="rect">
            <a:avLst/>
          </a:prstGeom>
          <a:noFill/>
        </p:spPr>
        <p:txBody>
          <a:bodyPr wrap="square" rtlCol="0">
            <a:spAutoFit/>
          </a:bodyPr>
          <a:lstStyle/>
          <a:p>
            <a:pPr>
              <a:spcAft>
                <a:spcPts val="1200"/>
              </a:spcAft>
            </a:pPr>
            <a:r>
              <a:rPr lang="en-US" altLang="ko-KR" sz="2000" b="1" dirty="0">
                <a:solidFill>
                  <a:schemeClr val="bg1"/>
                </a:solidFill>
                <a:latin typeface="+mj-lt"/>
              </a:rPr>
              <a:t>Over </a:t>
            </a:r>
            <a:r>
              <a:rPr lang="en-US" sz="2000" b="1" dirty="0">
                <a:solidFill>
                  <a:schemeClr val="bg1"/>
                </a:solidFill>
                <a:latin typeface="+mj-lt"/>
              </a:rPr>
              <a:t>90%</a:t>
            </a:r>
          </a:p>
        </p:txBody>
      </p:sp>
      <p:pic>
        <p:nvPicPr>
          <p:cNvPr id="40" name="Picture 39" descr="images.jpg"/>
          <p:cNvPicPr>
            <a:picLocks noChangeAspect="1"/>
          </p:cNvPicPr>
          <p:nvPr/>
        </p:nvPicPr>
        <p:blipFill>
          <a:blip r:embed="rId6">
            <a:extLst>
              <a:ext uri="{BEBA8EAE-BF5A-486C-A8C5-ECC9F3942E4B}">
                <a14:imgProps xmlns:a14="http://schemas.microsoft.com/office/drawing/2010/main">
                  <a14:imgLayer r:embed="rId7">
                    <a14:imgEffect>
                      <a14:backgroundRemoval t="7556" b="100000" l="11556" r="80000">
                        <a14:foregroundMark x1="44444" y1="30667" x2="44444" y2="30667"/>
                        <a14:foregroundMark x1="50222" y1="41333" x2="50222" y2="41333"/>
                        <a14:foregroundMark x1="37778" y1="40889" x2="37778" y2="40889"/>
                        <a14:foregroundMark x1="28444" y1="35556" x2="28444" y2="35556"/>
                        <a14:foregroundMark x1="62222" y1="62222" x2="62222" y2="62222"/>
                        <a14:foregroundMark x1="68444" y1="62667" x2="68444" y2="62667"/>
                        <a14:foregroundMark x1="57333" y1="26667" x2="57333" y2="26667"/>
                        <a14:backgroundMark x1="49333" y1="25333" x2="49333" y2="25333"/>
                        <a14:backgroundMark x1="52889" y1="20444" x2="52889" y2="20444"/>
                      </a14:backgroundRemoval>
                    </a14:imgEffect>
                  </a14:imgLayer>
                </a14:imgProps>
              </a:ext>
              <a:ext uri="{28A0092B-C50C-407E-A947-70E740481C1C}">
                <a14:useLocalDpi xmlns:a14="http://schemas.microsoft.com/office/drawing/2010/main" val="0"/>
              </a:ext>
            </a:extLst>
          </a:blip>
          <a:stretch>
            <a:fillRect/>
          </a:stretch>
        </p:blipFill>
        <p:spPr>
          <a:xfrm>
            <a:off x="5389033" y="2222500"/>
            <a:ext cx="1092200" cy="1092200"/>
          </a:xfrm>
          <a:prstGeom prst="rect">
            <a:avLst/>
          </a:prstGeom>
        </p:spPr>
      </p:pic>
      <p:cxnSp>
        <p:nvCxnSpPr>
          <p:cNvPr id="42" name="Straight Connector 41"/>
          <p:cNvCxnSpPr/>
          <p:nvPr/>
        </p:nvCxnSpPr>
        <p:spPr>
          <a:xfrm>
            <a:off x="7289800" y="1968500"/>
            <a:ext cx="2832100" cy="12700"/>
          </a:xfrm>
          <a:prstGeom prst="line">
            <a:avLst/>
          </a:prstGeom>
          <a:ln w="28575"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43" name="Picture 42" descr="the-bucket-icon-pail-and-bucketful-symbol-flat-vector-6585136.jpg"/>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72100" y="3615943"/>
            <a:ext cx="1155700" cy="1248157"/>
          </a:xfrm>
          <a:prstGeom prst="rect">
            <a:avLst/>
          </a:prstGeom>
        </p:spPr>
      </p:pic>
      <p:sp>
        <p:nvSpPr>
          <p:cNvPr id="44" name="TextBox 43"/>
          <p:cNvSpPr txBox="1"/>
          <p:nvPr/>
        </p:nvSpPr>
        <p:spPr>
          <a:xfrm>
            <a:off x="6395280" y="2915385"/>
            <a:ext cx="2057301" cy="563231"/>
          </a:xfrm>
          <a:prstGeom prst="rect">
            <a:avLst/>
          </a:prstGeom>
          <a:noFill/>
        </p:spPr>
        <p:txBody>
          <a:bodyPr wrap="square" rtlCol="0">
            <a:spAutoFit/>
          </a:bodyPr>
          <a:lstStyle/>
          <a:p>
            <a:pPr>
              <a:lnSpc>
                <a:spcPct val="130000"/>
              </a:lnSpc>
            </a:pPr>
            <a:r>
              <a:rPr lang="en-US" sz="1200" dirty="0">
                <a:solidFill>
                  <a:schemeClr val="bg1"/>
                </a:solidFill>
              </a:rPr>
              <a:t>More than 90% of overall waste are take-out cups</a:t>
            </a:r>
            <a:endParaRPr lang="en-US" sz="1000" dirty="0">
              <a:solidFill>
                <a:schemeClr val="bg1"/>
              </a:solidFill>
            </a:endParaRPr>
          </a:p>
        </p:txBody>
      </p:sp>
      <p:sp>
        <p:nvSpPr>
          <p:cNvPr id="45" name="TextBox 44"/>
          <p:cNvSpPr txBox="1"/>
          <p:nvPr/>
        </p:nvSpPr>
        <p:spPr>
          <a:xfrm>
            <a:off x="9785366" y="2915384"/>
            <a:ext cx="2057301" cy="563231"/>
          </a:xfrm>
          <a:prstGeom prst="rect">
            <a:avLst/>
          </a:prstGeom>
          <a:noFill/>
        </p:spPr>
        <p:txBody>
          <a:bodyPr wrap="square" rtlCol="0">
            <a:spAutoFit/>
          </a:bodyPr>
          <a:lstStyle/>
          <a:p>
            <a:pPr>
              <a:lnSpc>
                <a:spcPct val="130000"/>
              </a:lnSpc>
            </a:pPr>
            <a:r>
              <a:rPr lang="en-US" sz="1200" dirty="0">
                <a:solidFill>
                  <a:schemeClr val="bg1"/>
                </a:solidFill>
              </a:rPr>
              <a:t>Take-out cup disposals account for 3~4 billion</a:t>
            </a:r>
            <a:endParaRPr lang="en-US" sz="1000" dirty="0">
              <a:solidFill>
                <a:schemeClr val="bg1"/>
              </a:solidFill>
            </a:endParaRPr>
          </a:p>
        </p:txBody>
      </p:sp>
      <p:sp>
        <p:nvSpPr>
          <p:cNvPr id="66" name="TextBox 65"/>
          <p:cNvSpPr txBox="1"/>
          <p:nvPr/>
        </p:nvSpPr>
        <p:spPr>
          <a:xfrm>
            <a:off x="6351068" y="3960166"/>
            <a:ext cx="2615132" cy="400110"/>
          </a:xfrm>
          <a:prstGeom prst="rect">
            <a:avLst/>
          </a:prstGeom>
          <a:noFill/>
        </p:spPr>
        <p:txBody>
          <a:bodyPr wrap="square" rtlCol="0">
            <a:spAutoFit/>
          </a:bodyPr>
          <a:lstStyle/>
          <a:p>
            <a:pPr>
              <a:spcAft>
                <a:spcPts val="1200"/>
              </a:spcAft>
            </a:pPr>
            <a:r>
              <a:rPr lang="en-US" sz="2000" b="1" dirty="0">
                <a:solidFill>
                  <a:schemeClr val="bg1"/>
                </a:solidFill>
                <a:latin typeface="+mj-lt"/>
              </a:rPr>
              <a:t>Cleaning distress</a:t>
            </a:r>
          </a:p>
        </p:txBody>
      </p:sp>
      <p:sp>
        <p:nvSpPr>
          <p:cNvPr id="67" name="TextBox 66"/>
          <p:cNvSpPr txBox="1"/>
          <p:nvPr/>
        </p:nvSpPr>
        <p:spPr>
          <a:xfrm>
            <a:off x="6446080" y="4439385"/>
            <a:ext cx="2057301" cy="803297"/>
          </a:xfrm>
          <a:prstGeom prst="rect">
            <a:avLst/>
          </a:prstGeom>
          <a:noFill/>
        </p:spPr>
        <p:txBody>
          <a:bodyPr wrap="square" rtlCol="0">
            <a:spAutoFit/>
          </a:bodyPr>
          <a:lstStyle/>
          <a:p>
            <a:pPr>
              <a:lnSpc>
                <a:spcPct val="130000"/>
              </a:lnSpc>
            </a:pPr>
            <a:r>
              <a:rPr lang="en-US" sz="1200" dirty="0">
                <a:solidFill>
                  <a:schemeClr val="bg1"/>
                </a:solidFill>
              </a:rPr>
              <a:t>Requires cleaners to carry a bucket to collect cups containing drinks</a:t>
            </a:r>
            <a:endParaRPr lang="en-US" sz="1000" dirty="0">
              <a:solidFill>
                <a:schemeClr val="bg1"/>
              </a:solidFill>
            </a:endParaRPr>
          </a:p>
        </p:txBody>
      </p:sp>
      <p:sp>
        <p:nvSpPr>
          <p:cNvPr id="68" name="TextBox 67"/>
          <p:cNvSpPr txBox="1"/>
          <p:nvPr/>
        </p:nvSpPr>
        <p:spPr>
          <a:xfrm>
            <a:off x="9776899" y="4439384"/>
            <a:ext cx="2057301" cy="563231"/>
          </a:xfrm>
          <a:prstGeom prst="rect">
            <a:avLst/>
          </a:prstGeom>
          <a:noFill/>
        </p:spPr>
        <p:txBody>
          <a:bodyPr wrap="square" rtlCol="0">
            <a:spAutoFit/>
          </a:bodyPr>
          <a:lstStyle/>
          <a:p>
            <a:pPr>
              <a:lnSpc>
                <a:spcPct val="130000"/>
              </a:lnSpc>
            </a:pPr>
            <a:r>
              <a:rPr lang="en-US" sz="1200" dirty="0">
                <a:solidFill>
                  <a:srgbClr val="FFFFFF"/>
                </a:solidFill>
              </a:rPr>
              <a:t>Take-out cup use in Korea is around 23 billion every year</a:t>
            </a:r>
            <a:endParaRPr lang="en-US" sz="1000" dirty="0">
              <a:solidFill>
                <a:srgbClr val="FFFFFF"/>
              </a:solidFill>
            </a:endParaRPr>
          </a:p>
        </p:txBody>
      </p:sp>
      <p:pic>
        <p:nvPicPr>
          <p:cNvPr id="70" name="Picture 69" descr="800px_COLOURBOX11522172.jpg"/>
          <p:cNvPicPr>
            <a:picLocks noChangeAspect="1"/>
          </p:cNvPicPr>
          <p:nvPr/>
        </p:nvPicPr>
        <p:blipFill>
          <a:blip r:embed="rId10" cstate="print">
            <a:extLst>
              <a:ext uri="{BEBA8EAE-BF5A-486C-A8C5-ECC9F3942E4B}">
                <a14:imgProps xmlns:a14="http://schemas.microsoft.com/office/drawing/2010/main">
                  <a14:imgLayer r:embed="rId11">
                    <a14:imgEffect>
                      <a14:backgroundRemoval t="6375" b="90000" l="10000" r="93000">
                        <a14:foregroundMark x1="54125" y1="15375" x2="54125" y2="15375"/>
                        <a14:foregroundMark x1="44250" y1="58625" x2="44250" y2="58625"/>
                        <a14:foregroundMark x1="56875" y1="64125" x2="56875" y2="64125"/>
                        <a14:foregroundMark x1="51500" y1="62250" x2="51500" y2="62250"/>
                        <a14:foregroundMark x1="53750" y1="68625" x2="53750" y2="68625"/>
                        <a14:foregroundMark x1="48750" y1="57750" x2="48750" y2="57750"/>
                      </a14:backgroundRemoval>
                    </a14:imgEffect>
                  </a14:imgLayer>
                </a14:imgProps>
              </a:ext>
              <a:ext uri="{28A0092B-C50C-407E-A947-70E740481C1C}">
                <a14:useLocalDpi xmlns:a14="http://schemas.microsoft.com/office/drawing/2010/main" val="0"/>
              </a:ext>
            </a:extLst>
          </a:blip>
          <a:stretch>
            <a:fillRect/>
          </a:stretch>
        </p:blipFill>
        <p:spPr>
          <a:xfrm>
            <a:off x="8610600" y="3695700"/>
            <a:ext cx="1010138" cy="1010138"/>
          </a:xfrm>
          <a:prstGeom prst="rect">
            <a:avLst/>
          </a:prstGeom>
        </p:spPr>
      </p:pic>
      <p:sp>
        <p:nvSpPr>
          <p:cNvPr id="106" name="Flowchart: Connector 19"/>
          <p:cNvSpPr/>
          <p:nvPr/>
        </p:nvSpPr>
        <p:spPr>
          <a:xfrm>
            <a:off x="2778837" y="3307539"/>
            <a:ext cx="759654" cy="77605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Rectangle 108"/>
          <p:cNvSpPr/>
          <p:nvPr/>
        </p:nvSpPr>
        <p:spPr>
          <a:xfrm>
            <a:off x="1207689" y="1747558"/>
            <a:ext cx="2686977" cy="415498"/>
          </a:xfrm>
          <a:prstGeom prst="rect">
            <a:avLst/>
          </a:prstGeom>
        </p:spPr>
        <p:txBody>
          <a:bodyPr wrap="square">
            <a:spAutoFit/>
          </a:bodyPr>
          <a:lstStyle/>
          <a:p>
            <a:r>
              <a:rPr lang="en-US" sz="1050" dirty="0"/>
              <a:t>Too many take-out cups are disposed with drinks inside, especially at bus stops</a:t>
            </a:r>
          </a:p>
        </p:txBody>
      </p:sp>
      <p:grpSp>
        <p:nvGrpSpPr>
          <p:cNvPr id="118" name="Group 117"/>
          <p:cNvGrpSpPr/>
          <p:nvPr/>
        </p:nvGrpSpPr>
        <p:grpSpPr>
          <a:xfrm>
            <a:off x="667184" y="4051301"/>
            <a:ext cx="386916" cy="292099"/>
            <a:chOff x="8248650" y="546101"/>
            <a:chExt cx="839787" cy="679450"/>
          </a:xfrm>
        </p:grpSpPr>
        <p:sp>
          <p:nvSpPr>
            <p:cNvPr id="119" name="Freeform 9"/>
            <p:cNvSpPr>
              <a:spLocks noEditPoints="1"/>
            </p:cNvSpPr>
            <p:nvPr/>
          </p:nvSpPr>
          <p:spPr bwMode="auto">
            <a:xfrm>
              <a:off x="8248650" y="546101"/>
              <a:ext cx="839787" cy="679450"/>
            </a:xfrm>
            <a:custGeom>
              <a:avLst/>
              <a:gdLst>
                <a:gd name="T0" fmla="*/ 529 w 529"/>
                <a:gd name="T1" fmla="*/ 0 h 428"/>
                <a:gd name="T2" fmla="*/ 0 w 529"/>
                <a:gd name="T3" fmla="*/ 0 h 428"/>
                <a:gd name="T4" fmla="*/ 0 w 529"/>
                <a:gd name="T5" fmla="*/ 428 h 428"/>
                <a:gd name="T6" fmla="*/ 529 w 529"/>
                <a:gd name="T7" fmla="*/ 428 h 428"/>
                <a:gd name="T8" fmla="*/ 529 w 529"/>
                <a:gd name="T9" fmla="*/ 0 h 428"/>
                <a:gd name="T10" fmla="*/ 496 w 529"/>
                <a:gd name="T11" fmla="*/ 395 h 428"/>
                <a:gd name="T12" fmla="*/ 33 w 529"/>
                <a:gd name="T13" fmla="*/ 395 h 428"/>
                <a:gd name="T14" fmla="*/ 33 w 529"/>
                <a:gd name="T15" fmla="*/ 66 h 428"/>
                <a:gd name="T16" fmla="*/ 496 w 529"/>
                <a:gd name="T17" fmla="*/ 66 h 428"/>
                <a:gd name="T18" fmla="*/ 496 w 529"/>
                <a:gd name="T19" fmla="*/ 39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428">
                  <a:moveTo>
                    <a:pt x="529" y="0"/>
                  </a:moveTo>
                  <a:lnTo>
                    <a:pt x="0" y="0"/>
                  </a:lnTo>
                  <a:lnTo>
                    <a:pt x="0" y="428"/>
                  </a:lnTo>
                  <a:lnTo>
                    <a:pt x="529" y="428"/>
                  </a:lnTo>
                  <a:lnTo>
                    <a:pt x="529" y="0"/>
                  </a:lnTo>
                  <a:close/>
                  <a:moveTo>
                    <a:pt x="496" y="395"/>
                  </a:moveTo>
                  <a:lnTo>
                    <a:pt x="33" y="395"/>
                  </a:lnTo>
                  <a:lnTo>
                    <a:pt x="33" y="66"/>
                  </a:lnTo>
                  <a:lnTo>
                    <a:pt x="496" y="66"/>
                  </a:lnTo>
                  <a:lnTo>
                    <a:pt x="496" y="39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algn="r"/>
              <a:endParaRPr lang="en-US" sz="900"/>
            </a:p>
          </p:txBody>
        </p:sp>
        <p:sp>
          <p:nvSpPr>
            <p:cNvPr id="120" name="Rectangle 10"/>
            <p:cNvSpPr>
              <a:spLocks noChangeArrowheads="1"/>
            </p:cNvSpPr>
            <p:nvPr/>
          </p:nvSpPr>
          <p:spPr bwMode="auto">
            <a:xfrm>
              <a:off x="8721725" y="754063"/>
              <a:ext cx="261937" cy="5238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algn="r"/>
              <a:endParaRPr lang="en-US" sz="900"/>
            </a:p>
          </p:txBody>
        </p:sp>
        <p:sp>
          <p:nvSpPr>
            <p:cNvPr id="121" name="Rectangle 11"/>
            <p:cNvSpPr>
              <a:spLocks noChangeArrowheads="1"/>
            </p:cNvSpPr>
            <p:nvPr/>
          </p:nvSpPr>
          <p:spPr bwMode="auto">
            <a:xfrm>
              <a:off x="8721725" y="858838"/>
              <a:ext cx="261937" cy="5238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algn="r"/>
              <a:endParaRPr lang="en-US" sz="900"/>
            </a:p>
          </p:txBody>
        </p:sp>
        <p:sp>
          <p:nvSpPr>
            <p:cNvPr id="122" name="Rectangle 12"/>
            <p:cNvSpPr>
              <a:spLocks noChangeArrowheads="1"/>
            </p:cNvSpPr>
            <p:nvPr/>
          </p:nvSpPr>
          <p:spPr bwMode="auto">
            <a:xfrm>
              <a:off x="8721725" y="963613"/>
              <a:ext cx="157162" cy="5238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algn="r"/>
              <a:endParaRPr lang="en-US" sz="900"/>
            </a:p>
          </p:txBody>
        </p:sp>
        <p:sp>
          <p:nvSpPr>
            <p:cNvPr id="123" name="Rectangle 13"/>
            <p:cNvSpPr>
              <a:spLocks noChangeArrowheads="1"/>
            </p:cNvSpPr>
            <p:nvPr/>
          </p:nvSpPr>
          <p:spPr bwMode="auto">
            <a:xfrm>
              <a:off x="8353425" y="754063"/>
              <a:ext cx="265112" cy="26193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algn="r"/>
              <a:endParaRPr lang="en-US" sz="900"/>
            </a:p>
          </p:txBody>
        </p:sp>
      </p:grpSp>
      <p:pic>
        <p:nvPicPr>
          <p:cNvPr id="135" name="Picture 134" descr="logo_eco_og.png"/>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33000" b="68200" l="10533" r="30800">
                        <a14:foregroundMark x1="24400" y1="63400" x2="24400" y2="63400"/>
                        <a14:foregroundMark x1="16000" y1="48600" x2="16000" y2="48600"/>
                        <a14:foregroundMark x1="19467" y1="49400" x2="19467" y2="49400"/>
                        <a14:foregroundMark x1="23333" y1="49800" x2="23333" y2="49800"/>
                        <a14:foregroundMark x1="21067" y1="54600" x2="21067" y2="54600"/>
                        <a14:foregroundMark x1="19467" y1="55800" x2="19467" y2="55800"/>
                        <a14:foregroundMark x1="16400" y1="55200" x2="16400" y2="55200"/>
                        <a14:foregroundMark x1="16933" y1="54200" x2="16933" y2="54200"/>
                        <a14:foregroundMark x1="23733" y1="54800" x2="23733" y2="54800"/>
                        <a14:foregroundMark x1="26133" y1="54600" x2="26133" y2="54600"/>
                      </a14:backgroundRemoval>
                    </a14:imgEffect>
                  </a14:imgLayer>
                </a14:imgProps>
              </a:ext>
              <a:ext uri="{28A0092B-C50C-407E-A947-70E740481C1C}">
                <a14:useLocalDpi xmlns:a14="http://schemas.microsoft.com/office/drawing/2010/main" val="0"/>
              </a:ext>
            </a:extLst>
          </a:blip>
          <a:srcRect l="9822" t="31467" r="68844" b="31200"/>
          <a:stretch/>
        </p:blipFill>
        <p:spPr>
          <a:xfrm>
            <a:off x="11415486" y="6011332"/>
            <a:ext cx="624114" cy="728133"/>
          </a:xfrm>
          <a:prstGeom prst="rect">
            <a:avLst/>
          </a:prstGeom>
        </p:spPr>
      </p:pic>
      <p:pic>
        <p:nvPicPr>
          <p:cNvPr id="136" name="Picture 135" descr="bus-icon-vector-13816931.jpg"/>
          <p:cNvPicPr>
            <a:picLocks noChangeAspect="1"/>
          </p:cNvPicPr>
          <p:nvPr/>
        </p:nvPicPr>
        <p:blipFill rotWithShape="1">
          <a:blip r:embed="rId14" cstate="print">
            <a:extLst>
              <a:ext uri="{28A0092B-C50C-407E-A947-70E740481C1C}">
                <a14:useLocalDpi xmlns:a14="http://schemas.microsoft.com/office/drawing/2010/main" val="0"/>
              </a:ext>
            </a:extLst>
          </a:blip>
          <a:srcRect l="12667" t="13827" r="12933" b="24198"/>
          <a:stretch/>
        </p:blipFill>
        <p:spPr>
          <a:xfrm>
            <a:off x="609601" y="1735607"/>
            <a:ext cx="470625" cy="423393"/>
          </a:xfrm>
          <a:prstGeom prst="rect">
            <a:avLst/>
          </a:prstGeom>
        </p:spPr>
      </p:pic>
      <p:pic>
        <p:nvPicPr>
          <p:cNvPr id="137" name="Picture 136" descr="cool5.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692649" y="2450420"/>
            <a:ext cx="340284" cy="504445"/>
          </a:xfrm>
          <a:prstGeom prst="rect">
            <a:avLst/>
          </a:prstGeom>
        </p:spPr>
      </p:pic>
      <p:sp>
        <p:nvSpPr>
          <p:cNvPr id="138" name="TextBox 137"/>
          <p:cNvSpPr txBox="1"/>
          <p:nvPr/>
        </p:nvSpPr>
        <p:spPr>
          <a:xfrm>
            <a:off x="9661534" y="3952132"/>
            <a:ext cx="2636299" cy="400110"/>
          </a:xfrm>
          <a:prstGeom prst="rect">
            <a:avLst/>
          </a:prstGeom>
          <a:noFill/>
        </p:spPr>
        <p:txBody>
          <a:bodyPr wrap="square" rtlCol="0">
            <a:spAutoFit/>
          </a:bodyPr>
          <a:lstStyle/>
          <a:p>
            <a:pPr>
              <a:spcAft>
                <a:spcPts val="1200"/>
              </a:spcAft>
            </a:pPr>
            <a:r>
              <a:rPr lang="en-US" sz="2000" b="1" dirty="0">
                <a:solidFill>
                  <a:schemeClr val="bg1"/>
                </a:solidFill>
                <a:latin typeface="+mj-lt"/>
              </a:rPr>
              <a:t>23bn used annually</a:t>
            </a:r>
          </a:p>
        </p:txBody>
      </p:sp>
      <p:sp>
        <p:nvSpPr>
          <p:cNvPr id="139" name="Rectangle 138"/>
          <p:cNvSpPr/>
          <p:nvPr/>
        </p:nvSpPr>
        <p:spPr>
          <a:xfrm>
            <a:off x="1207689" y="2458758"/>
            <a:ext cx="2686977" cy="577081"/>
          </a:xfrm>
          <a:prstGeom prst="rect">
            <a:avLst/>
          </a:prstGeom>
        </p:spPr>
        <p:txBody>
          <a:bodyPr wrap="square">
            <a:spAutoFit/>
          </a:bodyPr>
          <a:lstStyle/>
          <a:p>
            <a:r>
              <a:rPr lang="en-US" sz="1050" dirty="0"/>
              <a:t>There is insufficient supply of waste bins in the street with no provision of bin for food or beverages</a:t>
            </a:r>
          </a:p>
        </p:txBody>
      </p:sp>
      <p:pic>
        <p:nvPicPr>
          <p:cNvPr id="141" name="Picture 140" descr="trash-99257_640.png"/>
          <p:cNvPicPr>
            <a:picLocks noChangeAspect="1"/>
          </p:cNvPicPr>
          <p:nvPr/>
        </p:nvPicPr>
        <p:blipFill rotWithShape="1">
          <a:blip r:embed="rId16" cstate="print">
            <a:extLst>
              <a:ext uri="{28A0092B-C50C-407E-A947-70E740481C1C}">
                <a14:useLocalDpi xmlns:a14="http://schemas.microsoft.com/office/drawing/2010/main" val="0"/>
              </a:ext>
            </a:extLst>
          </a:blip>
          <a:srcRect l="4260" t="5926" r="6480" b="8518"/>
          <a:stretch/>
        </p:blipFill>
        <p:spPr>
          <a:xfrm>
            <a:off x="647700" y="3314700"/>
            <a:ext cx="397494" cy="381000"/>
          </a:xfrm>
          <a:prstGeom prst="rect">
            <a:avLst/>
          </a:prstGeom>
        </p:spPr>
      </p:pic>
      <p:sp>
        <p:nvSpPr>
          <p:cNvPr id="142" name="Rectangle 141"/>
          <p:cNvSpPr/>
          <p:nvPr/>
        </p:nvSpPr>
        <p:spPr>
          <a:xfrm>
            <a:off x="1207689" y="3271558"/>
            <a:ext cx="2686977" cy="415498"/>
          </a:xfrm>
          <a:prstGeom prst="rect">
            <a:avLst/>
          </a:prstGeom>
        </p:spPr>
        <p:txBody>
          <a:bodyPr wrap="square">
            <a:spAutoFit/>
          </a:bodyPr>
          <a:lstStyle/>
          <a:p>
            <a:r>
              <a:rPr lang="en-US" sz="1050" dirty="0"/>
              <a:t>Reconsideration of UI/UX is required in order to improve usage of street waste bins  </a:t>
            </a:r>
          </a:p>
        </p:txBody>
      </p:sp>
      <p:sp>
        <p:nvSpPr>
          <p:cNvPr id="143" name="Rectangle 142"/>
          <p:cNvSpPr/>
          <p:nvPr/>
        </p:nvSpPr>
        <p:spPr>
          <a:xfrm>
            <a:off x="1207689" y="3970058"/>
            <a:ext cx="2686977" cy="415498"/>
          </a:xfrm>
          <a:prstGeom prst="rect">
            <a:avLst/>
          </a:prstGeom>
        </p:spPr>
        <p:txBody>
          <a:bodyPr wrap="square">
            <a:spAutoFit/>
          </a:bodyPr>
          <a:lstStyle/>
          <a:p>
            <a:r>
              <a:rPr lang="en-US" sz="1050" dirty="0"/>
              <a:t>Despite publications on the street waste problems, no or little improvement is made</a:t>
            </a:r>
          </a:p>
        </p:txBody>
      </p:sp>
      <p:pic>
        <p:nvPicPr>
          <p:cNvPr id="144" name="Picture 143" descr="kisspng-cost-computer-icons-management-business-5ae33659d53ea1.7443186315248400258735.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5000" y="4699000"/>
            <a:ext cx="461470" cy="431800"/>
          </a:xfrm>
          <a:prstGeom prst="rect">
            <a:avLst/>
          </a:prstGeom>
        </p:spPr>
      </p:pic>
      <p:sp>
        <p:nvSpPr>
          <p:cNvPr id="145" name="Rectangle 144"/>
          <p:cNvSpPr/>
          <p:nvPr/>
        </p:nvSpPr>
        <p:spPr>
          <a:xfrm>
            <a:off x="1207689" y="4655858"/>
            <a:ext cx="2686977" cy="577081"/>
          </a:xfrm>
          <a:prstGeom prst="rect">
            <a:avLst/>
          </a:prstGeom>
        </p:spPr>
        <p:txBody>
          <a:bodyPr wrap="square">
            <a:spAutoFit/>
          </a:bodyPr>
          <a:lstStyle/>
          <a:p>
            <a:r>
              <a:rPr lang="en-US" sz="1050" dirty="0"/>
              <a:t>Social costs associated with street waste problems are high, indicating the need for resolving the issues</a:t>
            </a:r>
          </a:p>
        </p:txBody>
      </p:sp>
    </p:spTree>
    <p:extLst>
      <p:ext uri="{BB962C8B-B14F-4D97-AF65-F5344CB8AC3E}">
        <p14:creationId xmlns:p14="http://schemas.microsoft.com/office/powerpoint/2010/main" val="4123893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11-23 at 11.51.33 PM.png"/>
          <p:cNvPicPr>
            <a:picLocks noChangeAspect="1"/>
          </p:cNvPicPr>
          <p:nvPr/>
        </p:nvPicPr>
        <p:blipFill rotWithShape="1">
          <a:blip r:embed="rId2">
            <a:extLst>
              <a:ext uri="{28A0092B-C50C-407E-A947-70E740481C1C}">
                <a14:useLocalDpi xmlns:a14="http://schemas.microsoft.com/office/drawing/2010/main" val="0"/>
              </a:ext>
            </a:extLst>
          </a:blip>
          <a:srcRect l="3879" t="13671" r="4541" b="6770"/>
          <a:stretch/>
        </p:blipFill>
        <p:spPr>
          <a:xfrm>
            <a:off x="6011332" y="1253068"/>
            <a:ext cx="5452535" cy="4968594"/>
          </a:xfrm>
          <a:prstGeom prst="rect">
            <a:avLst/>
          </a:prstGeom>
        </p:spPr>
      </p:pic>
      <p:grpSp>
        <p:nvGrpSpPr>
          <p:cNvPr id="27" name="Group 26"/>
          <p:cNvGrpSpPr/>
          <p:nvPr/>
        </p:nvGrpSpPr>
        <p:grpSpPr>
          <a:xfrm>
            <a:off x="452967" y="1264164"/>
            <a:ext cx="5287433" cy="4950370"/>
            <a:chOff x="554567" y="2218268"/>
            <a:chExt cx="5355167" cy="4368799"/>
          </a:xfrm>
        </p:grpSpPr>
        <p:pic>
          <p:nvPicPr>
            <p:cNvPr id="10" name="Picture 9" descr="Screen Shot 2018-11-24 at 12.09.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67" y="4385734"/>
              <a:ext cx="5355166" cy="2201333"/>
            </a:xfrm>
            <a:prstGeom prst="rect">
              <a:avLst/>
            </a:prstGeom>
          </p:spPr>
        </p:pic>
        <p:pic>
          <p:nvPicPr>
            <p:cNvPr id="21" name="Picture 20" descr="Screen Shot 2018-11-23 at 11.51.23 PM.png"/>
            <p:cNvPicPr>
              <a:picLocks noChangeAspect="1"/>
            </p:cNvPicPr>
            <p:nvPr/>
          </p:nvPicPr>
          <p:blipFill rotWithShape="1">
            <a:blip r:embed="rId4">
              <a:extLst>
                <a:ext uri="{28A0092B-C50C-407E-A947-70E740481C1C}">
                  <a14:useLocalDpi xmlns:a14="http://schemas.microsoft.com/office/drawing/2010/main" val="0"/>
                </a:ext>
              </a:extLst>
            </a:blip>
            <a:srcRect t="23751" b="5716"/>
            <a:stretch/>
          </p:blipFill>
          <p:spPr>
            <a:xfrm>
              <a:off x="563034" y="2218268"/>
              <a:ext cx="5346700" cy="2218266"/>
            </a:xfrm>
            <a:prstGeom prst="rect">
              <a:avLst/>
            </a:prstGeom>
          </p:spPr>
        </p:pic>
      </p:grpSp>
      <p:pic>
        <p:nvPicPr>
          <p:cNvPr id="26" name="Picture 25" descr="Screen Shot 2018-11-23 at 11.55.21 PM.png"/>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53966" y="561048"/>
            <a:ext cx="571499" cy="564004"/>
          </a:xfrm>
          <a:prstGeom prst="rect">
            <a:avLst/>
          </a:prstGeom>
        </p:spPr>
      </p:pic>
      <p:sp>
        <p:nvSpPr>
          <p:cNvPr id="28" name="Title 1"/>
          <p:cNvSpPr txBox="1">
            <a:spLocks/>
          </p:cNvSpPr>
          <p:nvPr/>
        </p:nvSpPr>
        <p:spPr>
          <a:xfrm>
            <a:off x="660398" y="342105"/>
            <a:ext cx="3746501" cy="673895"/>
          </a:xfrm>
          <a:prstGeom prst="roundRect">
            <a:avLst>
              <a:gd name="adj" fmla="val 50000"/>
            </a:avLst>
          </a:prstGeom>
          <a:solidFill>
            <a:srgbClr val="85CC18"/>
          </a:solidFill>
          <a:effectLst>
            <a:outerShdw blurRad="152400" sx="102000" sy="102000" algn="ctr" rotWithShape="0">
              <a:prstClr val="black">
                <a:alpha val="14000"/>
              </a:prstClr>
            </a:outerShdw>
          </a:effectLst>
        </p:spPr>
        <p:txBody>
          <a:bodyPr vert="horz" lIns="182880" tIns="45720" rIns="182880" bIns="0" rtlCol="0" anchor="ctr">
            <a:noAutofit/>
          </a:bodyPr>
          <a:lstStyle>
            <a:lvl1pPr algn="l" defTabSz="914400" rtl="0" eaLnBrk="1" latinLnBrk="0" hangingPunct="1">
              <a:lnSpc>
                <a:spcPct val="100000"/>
              </a:lnSpc>
              <a:spcBef>
                <a:spcPct val="0"/>
              </a:spcBef>
              <a:buNone/>
              <a:defRPr lang="en-US" sz="3600" kern="1200">
                <a:solidFill>
                  <a:schemeClr val="bg1"/>
                </a:solidFill>
                <a:latin typeface="+mj-lt"/>
                <a:ea typeface="+mj-ea"/>
                <a:cs typeface="+mj-cs"/>
              </a:defRPr>
            </a:lvl1pPr>
          </a:lstStyle>
          <a:p>
            <a:pPr algn="dist"/>
            <a:r>
              <a:rPr lang="nl-NL" sz="2800" dirty="0" err="1"/>
              <a:t>Problems</a:t>
            </a:r>
            <a:r>
              <a:rPr lang="nl-NL" sz="2800" dirty="0"/>
              <a:t> </a:t>
            </a:r>
            <a:r>
              <a:rPr lang="nl-NL" sz="2800" dirty="0" err="1"/>
              <a:t>cont</a:t>
            </a:r>
            <a:r>
              <a:rPr lang="nl-NL" sz="2800" dirty="0"/>
              <a:t>.</a:t>
            </a:r>
            <a:endParaRPr lang="nl-NL" sz="3200" dirty="0"/>
          </a:p>
        </p:txBody>
      </p:sp>
      <p:pic>
        <p:nvPicPr>
          <p:cNvPr id="29" name="Picture 28" descr="logo_eco_og.png"/>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33000" b="68200" l="10533" r="30800">
                        <a14:foregroundMark x1="24400" y1="63400" x2="24400" y2="63400"/>
                        <a14:foregroundMark x1="16000" y1="48600" x2="16000" y2="48600"/>
                        <a14:foregroundMark x1="19467" y1="49400" x2="19467" y2="49400"/>
                        <a14:foregroundMark x1="23333" y1="49800" x2="23333" y2="49800"/>
                        <a14:foregroundMark x1="21067" y1="54600" x2="21067" y2="54600"/>
                        <a14:foregroundMark x1="19467" y1="55800" x2="19467" y2="55800"/>
                        <a14:foregroundMark x1="16400" y1="55200" x2="16400" y2="55200"/>
                        <a14:foregroundMark x1="16933" y1="54200" x2="16933" y2="54200"/>
                        <a14:foregroundMark x1="23733" y1="54800" x2="23733" y2="54800"/>
                        <a14:foregroundMark x1="26133" y1="54600" x2="26133" y2="54600"/>
                      </a14:backgroundRemoval>
                    </a14:imgEffect>
                  </a14:imgLayer>
                </a14:imgProps>
              </a:ext>
              <a:ext uri="{28A0092B-C50C-407E-A947-70E740481C1C}">
                <a14:useLocalDpi xmlns:a14="http://schemas.microsoft.com/office/drawing/2010/main" val="0"/>
              </a:ext>
            </a:extLst>
          </a:blip>
          <a:srcRect l="9822" t="31467" r="68844" b="31200"/>
          <a:stretch/>
        </p:blipFill>
        <p:spPr>
          <a:xfrm>
            <a:off x="11415486" y="6011332"/>
            <a:ext cx="624114" cy="728133"/>
          </a:xfrm>
          <a:prstGeom prst="rect">
            <a:avLst/>
          </a:prstGeom>
        </p:spPr>
      </p:pic>
    </p:spTree>
    <p:extLst>
      <p:ext uri="{BB962C8B-B14F-4D97-AF65-F5344CB8AC3E}">
        <p14:creationId xmlns:p14="http://schemas.microsoft.com/office/powerpoint/2010/main" val="2260368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660398" y="342105"/>
            <a:ext cx="3746501" cy="673895"/>
          </a:xfrm>
          <a:prstGeom prst="roundRect">
            <a:avLst>
              <a:gd name="adj" fmla="val 50000"/>
            </a:avLst>
          </a:prstGeom>
          <a:solidFill>
            <a:srgbClr val="85CC18"/>
          </a:solidFill>
          <a:effectLst>
            <a:outerShdw blurRad="152400" sx="102000" sy="102000" algn="ctr" rotWithShape="0">
              <a:prstClr val="black">
                <a:alpha val="14000"/>
              </a:prstClr>
            </a:outerShdw>
          </a:effectLst>
        </p:spPr>
        <p:txBody>
          <a:bodyPr vert="horz" lIns="182880" tIns="45720" rIns="182880" bIns="0" rtlCol="0" anchor="ctr">
            <a:noAutofit/>
          </a:bodyPr>
          <a:lstStyle>
            <a:lvl1pPr algn="l" defTabSz="914400" rtl="0" eaLnBrk="1" latinLnBrk="0" hangingPunct="1">
              <a:lnSpc>
                <a:spcPct val="100000"/>
              </a:lnSpc>
              <a:spcBef>
                <a:spcPct val="0"/>
              </a:spcBef>
              <a:buNone/>
              <a:defRPr lang="en-US" sz="3600" kern="1200">
                <a:solidFill>
                  <a:schemeClr val="bg1"/>
                </a:solidFill>
                <a:latin typeface="+mj-lt"/>
                <a:ea typeface="+mj-ea"/>
                <a:cs typeface="+mj-cs"/>
              </a:defRPr>
            </a:lvl1pPr>
          </a:lstStyle>
          <a:p>
            <a:pPr algn="dist"/>
            <a:r>
              <a:rPr lang="nl-NL" sz="2800" dirty="0" err="1"/>
              <a:t>Problems</a:t>
            </a:r>
            <a:r>
              <a:rPr lang="nl-NL" sz="2800" dirty="0"/>
              <a:t> </a:t>
            </a:r>
            <a:r>
              <a:rPr lang="nl-NL" sz="2800" dirty="0" err="1"/>
              <a:t>cont</a:t>
            </a:r>
            <a:r>
              <a:rPr lang="nl-NL" sz="2800" dirty="0"/>
              <a:t>.</a:t>
            </a:r>
            <a:endParaRPr lang="nl-NL" sz="3200" dirty="0"/>
          </a:p>
        </p:txBody>
      </p:sp>
      <p:pic>
        <p:nvPicPr>
          <p:cNvPr id="2" name="Picture 1" descr="p1065587937848802_659_thu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100" y="3814954"/>
            <a:ext cx="7158574" cy="2941446"/>
          </a:xfrm>
          <a:prstGeom prst="rect">
            <a:avLst/>
          </a:prstGeom>
        </p:spPr>
      </p:pic>
      <p:pic>
        <p:nvPicPr>
          <p:cNvPr id="3" name="Picture 2" descr="2016041214104960726_2.jpg"/>
          <p:cNvPicPr>
            <a:picLocks noChangeAspect="1"/>
          </p:cNvPicPr>
          <p:nvPr/>
        </p:nvPicPr>
        <p:blipFill rotWithShape="1">
          <a:blip r:embed="rId3">
            <a:extLst>
              <a:ext uri="{28A0092B-C50C-407E-A947-70E740481C1C}">
                <a14:useLocalDpi xmlns:a14="http://schemas.microsoft.com/office/drawing/2010/main" val="0"/>
              </a:ext>
            </a:extLst>
          </a:blip>
          <a:srcRect r="3118" b="15598"/>
          <a:stretch/>
        </p:blipFill>
        <p:spPr>
          <a:xfrm>
            <a:off x="165100" y="1193800"/>
            <a:ext cx="6629400" cy="2590800"/>
          </a:xfrm>
          <a:prstGeom prst="rect">
            <a:avLst/>
          </a:prstGeom>
        </p:spPr>
      </p:pic>
      <p:pic>
        <p:nvPicPr>
          <p:cNvPr id="5" name="Picture 4" descr="17420_15111_4248.jpg"/>
          <p:cNvPicPr>
            <a:picLocks noChangeAspect="1"/>
          </p:cNvPicPr>
          <p:nvPr/>
        </p:nvPicPr>
        <p:blipFill rotWithShape="1">
          <a:blip r:embed="rId4">
            <a:extLst>
              <a:ext uri="{28A0092B-C50C-407E-A947-70E740481C1C}">
                <a14:useLocalDpi xmlns:a14="http://schemas.microsoft.com/office/drawing/2010/main" val="0"/>
              </a:ext>
            </a:extLst>
          </a:blip>
          <a:srcRect l="5905" t="5053" r="30095" b="11058"/>
          <a:stretch/>
        </p:blipFill>
        <p:spPr>
          <a:xfrm>
            <a:off x="7327900" y="1206500"/>
            <a:ext cx="4267200" cy="2540000"/>
          </a:xfrm>
          <a:prstGeom prst="rect">
            <a:avLst/>
          </a:prstGeom>
        </p:spPr>
      </p:pic>
      <p:pic>
        <p:nvPicPr>
          <p:cNvPr id="6" name="Picture 5" descr="0273604F51E85F390A.jpg"/>
          <p:cNvPicPr>
            <a:picLocks noChangeAspect="1"/>
          </p:cNvPicPr>
          <p:nvPr/>
        </p:nvPicPr>
        <p:blipFill rotWithShape="1">
          <a:blip r:embed="rId5">
            <a:extLst>
              <a:ext uri="{28A0092B-C50C-407E-A947-70E740481C1C}">
                <a14:useLocalDpi xmlns:a14="http://schemas.microsoft.com/office/drawing/2010/main" val="0"/>
              </a:ext>
            </a:extLst>
          </a:blip>
          <a:srcRect l="3651" t="5696" r="3174" b="4114"/>
          <a:stretch/>
        </p:blipFill>
        <p:spPr>
          <a:xfrm>
            <a:off x="7391401" y="4068542"/>
            <a:ext cx="4699000" cy="2675158"/>
          </a:xfrm>
          <a:prstGeom prst="rect">
            <a:avLst/>
          </a:prstGeom>
        </p:spPr>
      </p:pic>
    </p:spTree>
    <p:extLst>
      <p:ext uri="{BB962C8B-B14F-4D97-AF65-F5344CB8AC3E}">
        <p14:creationId xmlns:p14="http://schemas.microsoft.com/office/powerpoint/2010/main" val="1972062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00.jpeg"/>
          <p:cNvPicPr>
            <a:picLocks noChangeAspect="1"/>
          </p:cNvPicPr>
          <p:nvPr/>
        </p:nvPicPr>
        <p:blipFill rotWithShape="1">
          <a:blip r:embed="rId2">
            <a:extLst>
              <a:ext uri="{28A0092B-C50C-407E-A947-70E740481C1C}">
                <a14:useLocalDpi xmlns:a14="http://schemas.microsoft.com/office/drawing/2010/main" val="0"/>
              </a:ext>
            </a:extLst>
          </a:blip>
          <a:srcRect l="25679" r="27901"/>
          <a:stretch/>
        </p:blipFill>
        <p:spPr>
          <a:xfrm>
            <a:off x="5304369" y="1231900"/>
            <a:ext cx="1680631" cy="5626100"/>
          </a:xfrm>
          <a:prstGeom prst="rect">
            <a:avLst/>
          </a:prstGeom>
        </p:spPr>
      </p:pic>
      <p:sp>
        <p:nvSpPr>
          <p:cNvPr id="10" name="TextBox 9"/>
          <p:cNvSpPr txBox="1"/>
          <p:nvPr/>
        </p:nvSpPr>
        <p:spPr>
          <a:xfrm>
            <a:off x="6206402" y="948652"/>
            <a:ext cx="5722796" cy="830997"/>
          </a:xfrm>
          <a:prstGeom prst="rect">
            <a:avLst/>
          </a:prstGeom>
          <a:noFill/>
        </p:spPr>
        <p:txBody>
          <a:bodyPr wrap="square" rtlCol="0">
            <a:spAutoFit/>
          </a:bodyPr>
          <a:lstStyle/>
          <a:p>
            <a:pPr algn="ctr">
              <a:spcAft>
                <a:spcPts val="1200"/>
              </a:spcAft>
            </a:pPr>
            <a:r>
              <a:rPr lang="en-US" sz="4800" dirty="0">
                <a:solidFill>
                  <a:schemeClr val="tx1">
                    <a:lumMod val="65000"/>
                    <a:lumOff val="35000"/>
                  </a:schemeClr>
                </a:solidFill>
                <a:latin typeface="+mj-lt"/>
              </a:rPr>
              <a:t>Eco-Tong</a:t>
            </a:r>
            <a:endParaRPr lang="en-US" sz="3600" dirty="0">
              <a:solidFill>
                <a:schemeClr val="tx1">
                  <a:lumMod val="65000"/>
                  <a:lumOff val="35000"/>
                </a:schemeClr>
              </a:solidFill>
              <a:latin typeface="+mj-lt"/>
            </a:endParaRPr>
          </a:p>
        </p:txBody>
      </p:sp>
      <p:sp>
        <p:nvSpPr>
          <p:cNvPr id="17" name="TextBox 16"/>
          <p:cNvSpPr txBox="1"/>
          <p:nvPr/>
        </p:nvSpPr>
        <p:spPr>
          <a:xfrm>
            <a:off x="6988552" y="2029145"/>
            <a:ext cx="4647519" cy="4154983"/>
          </a:xfrm>
          <a:prstGeom prst="rect">
            <a:avLst/>
          </a:prstGeom>
          <a:noFill/>
        </p:spPr>
        <p:txBody>
          <a:bodyPr wrap="square" rtlCol="0">
            <a:spAutoFit/>
          </a:bodyPr>
          <a:lstStyle/>
          <a:p>
            <a:pPr marL="342900" indent="-342900">
              <a:spcAft>
                <a:spcPts val="1200"/>
              </a:spcAft>
              <a:buAutoNum type="arabicPeriod"/>
            </a:pPr>
            <a:r>
              <a:rPr lang="en-US" sz="1400" dirty="0">
                <a:solidFill>
                  <a:schemeClr val="tx1">
                    <a:lumMod val="65000"/>
                    <a:lumOff val="35000"/>
                  </a:schemeClr>
                </a:solidFill>
                <a:latin typeface="Nunito sans" panose="00000500000000000000" pitchFamily="2" charset="0"/>
              </a:rPr>
              <a:t>The Eco-Tong is accompanied with the bin for drinks, so that user can empty the cup before disposal.</a:t>
            </a:r>
          </a:p>
          <a:p>
            <a:pPr marL="342900" indent="-342900">
              <a:spcAft>
                <a:spcPts val="1200"/>
              </a:spcAft>
              <a:buAutoNum type="arabicPeriod"/>
            </a:pPr>
            <a:r>
              <a:rPr lang="en-US" sz="1400" dirty="0">
                <a:solidFill>
                  <a:schemeClr val="tx1">
                    <a:lumMod val="65000"/>
                    <a:lumOff val="35000"/>
                  </a:schemeClr>
                </a:solidFill>
                <a:latin typeface="Nunito sans" panose="00000500000000000000" pitchFamily="2" charset="0"/>
              </a:rPr>
              <a:t>The design for recyclable materials such as paper and plastics is based on the existing waste bins. QR code is attached to the bin, that enables to locate the bin on the mobile application.</a:t>
            </a:r>
          </a:p>
          <a:p>
            <a:pPr marL="342900" indent="-342900">
              <a:spcAft>
                <a:spcPts val="1200"/>
              </a:spcAft>
              <a:buAutoNum type="arabicPeriod"/>
            </a:pPr>
            <a:r>
              <a:rPr lang="en-US" sz="1400" dirty="0">
                <a:solidFill>
                  <a:schemeClr val="tx1">
                    <a:lumMod val="65000"/>
                    <a:lumOff val="35000"/>
                  </a:schemeClr>
                </a:solidFill>
                <a:latin typeface="Nunito sans" panose="00000500000000000000" pitchFamily="2" charset="0"/>
              </a:rPr>
              <a:t>A weight sensor is attached to the Eco-Tong, so that the user is only rewarded when take-out cups are disposed without any drinks inside. </a:t>
            </a:r>
          </a:p>
          <a:p>
            <a:pPr marL="342900" indent="-342900">
              <a:spcAft>
                <a:spcPts val="1200"/>
              </a:spcAft>
              <a:buAutoNum type="arabicPeriod"/>
            </a:pPr>
            <a:r>
              <a:rPr lang="en-US" sz="1400" dirty="0">
                <a:solidFill>
                  <a:schemeClr val="tx1">
                    <a:lumMod val="65000"/>
                    <a:lumOff val="35000"/>
                  </a:schemeClr>
                </a:solidFill>
                <a:latin typeface="Nunito sans" panose="00000500000000000000" pitchFamily="2" charset="0"/>
              </a:rPr>
              <a:t>For user convenience and efficient waste collection, it was deemed useful to make it transparent at nearly-full level.</a:t>
            </a:r>
          </a:p>
          <a:p>
            <a:pPr marL="342900" indent="-342900">
              <a:spcAft>
                <a:spcPts val="1200"/>
              </a:spcAft>
              <a:buAutoNum type="arabicPeriod"/>
            </a:pPr>
            <a:r>
              <a:rPr lang="en-US" sz="1400" dirty="0">
                <a:solidFill>
                  <a:schemeClr val="tx1">
                    <a:lumMod val="65000"/>
                    <a:lumOff val="35000"/>
                  </a:schemeClr>
                </a:solidFill>
                <a:latin typeface="Nunito sans" panose="00000500000000000000" pitchFamily="2" charset="0"/>
              </a:rPr>
              <a:t>The Eco-Tong pair displays enhanced connectivity through Bluetooth function and increased UI/UX through attached QR code.</a:t>
            </a:r>
          </a:p>
        </p:txBody>
      </p:sp>
      <p:pic>
        <p:nvPicPr>
          <p:cNvPr id="11" name="Picture 10" descr="logo_eco_og.png"/>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3000" b="68200" l="10533" r="30800">
                        <a14:foregroundMark x1="24400" y1="63400" x2="24400" y2="63400"/>
                        <a14:foregroundMark x1="16000" y1="48600" x2="16000" y2="48600"/>
                        <a14:foregroundMark x1="19467" y1="49400" x2="19467" y2="49400"/>
                        <a14:foregroundMark x1="23333" y1="49800" x2="23333" y2="49800"/>
                        <a14:foregroundMark x1="21067" y1="54600" x2="21067" y2="54600"/>
                        <a14:foregroundMark x1="19467" y1="55800" x2="19467" y2="55800"/>
                        <a14:foregroundMark x1="16400" y1="55200" x2="16400" y2="55200"/>
                        <a14:foregroundMark x1="16933" y1="54200" x2="16933" y2="54200"/>
                        <a14:foregroundMark x1="23733" y1="54800" x2="23733" y2="54800"/>
                        <a14:foregroundMark x1="26133" y1="54600" x2="26133" y2="54600"/>
                      </a14:backgroundRemoval>
                    </a14:imgEffect>
                  </a14:imgLayer>
                </a14:imgProps>
              </a:ext>
              <a:ext uri="{28A0092B-C50C-407E-A947-70E740481C1C}">
                <a14:useLocalDpi xmlns:a14="http://schemas.microsoft.com/office/drawing/2010/main" val="0"/>
              </a:ext>
            </a:extLst>
          </a:blip>
          <a:srcRect l="9822" t="31467" r="68844" b="31200"/>
          <a:stretch/>
        </p:blipFill>
        <p:spPr>
          <a:xfrm>
            <a:off x="11415486" y="6011332"/>
            <a:ext cx="624114" cy="728133"/>
          </a:xfrm>
          <a:prstGeom prst="rect">
            <a:avLst/>
          </a:prstGeom>
        </p:spPr>
      </p:pic>
      <p:pic>
        <p:nvPicPr>
          <p:cNvPr id="21" name="Picture 20" descr="Screen Shot 2018-11-24 at 7.01.03 AM.png"/>
          <p:cNvPicPr>
            <a:picLocks noChangeAspect="1"/>
          </p:cNvPicPr>
          <p:nvPr/>
        </p:nvPicPr>
        <p:blipFill rotWithShape="1">
          <a:blip r:embed="rId5">
            <a:extLst>
              <a:ext uri="{28A0092B-C50C-407E-A947-70E740481C1C}">
                <a14:useLocalDpi xmlns:a14="http://schemas.microsoft.com/office/drawing/2010/main" val="0"/>
              </a:ext>
            </a:extLst>
          </a:blip>
          <a:srcRect l="31537" t="460" r="7765" b="5288"/>
          <a:stretch/>
        </p:blipFill>
        <p:spPr>
          <a:xfrm>
            <a:off x="304800" y="1371600"/>
            <a:ext cx="4864100" cy="5207000"/>
          </a:xfrm>
          <a:prstGeom prst="rect">
            <a:avLst/>
          </a:prstGeom>
        </p:spPr>
      </p:pic>
      <p:pic>
        <p:nvPicPr>
          <p:cNvPr id="15" name="Picture 14" descr="shopify-faae7065b7b351d28495b345ed76096c03de28bac346deb1e85db632862fd0e4.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86100" y="2997200"/>
            <a:ext cx="317500" cy="317500"/>
          </a:xfrm>
          <a:prstGeom prst="rect">
            <a:avLst/>
          </a:prstGeom>
        </p:spPr>
      </p:pic>
      <p:pic>
        <p:nvPicPr>
          <p:cNvPr id="22" name="Picture 21" descr="shopify-faae7065b7b351d28495b345ed76096c03de28bac346deb1e85db632862fd0e4.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7400" y="2451100"/>
            <a:ext cx="317500" cy="317500"/>
          </a:xfrm>
          <a:prstGeom prst="rect">
            <a:avLst/>
          </a:prstGeom>
        </p:spPr>
      </p:pic>
      <p:sp>
        <p:nvSpPr>
          <p:cNvPr id="23" name="Down Arrow 22"/>
          <p:cNvSpPr/>
          <p:nvPr/>
        </p:nvSpPr>
        <p:spPr>
          <a:xfrm>
            <a:off x="3111500" y="2400300"/>
            <a:ext cx="228600" cy="4191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Bluetooth-logo_3553860k_trans_NvBQzQNjv4BqqVzuuqpFlyLIwiB6NTmJwfSVWeZ_vEN7c6bHu2jJnT8.jp2"/>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10000" r="99375"/>
                    </a14:imgEffect>
                  </a14:imgLayer>
                </a14:imgProps>
              </a:ext>
              <a:ext uri="{28A0092B-C50C-407E-A947-70E740481C1C}">
                <a14:useLocalDpi xmlns:a14="http://schemas.microsoft.com/office/drawing/2010/main" val="0"/>
              </a:ext>
            </a:extLst>
          </a:blip>
          <a:stretch>
            <a:fillRect/>
          </a:stretch>
        </p:blipFill>
        <p:spPr>
          <a:xfrm>
            <a:off x="4622800" y="2146300"/>
            <a:ext cx="487680" cy="304800"/>
          </a:xfrm>
          <a:prstGeom prst="rect">
            <a:avLst/>
          </a:prstGeom>
        </p:spPr>
      </p:pic>
      <p:pic>
        <p:nvPicPr>
          <p:cNvPr id="25" name="Picture 24" descr="Bluetooth-logo_3553860k_trans_NvBQzQNjv4BqqVzuuqpFlyLIwiB6NTmJwfSVWeZ_vEN7c6bHu2jJnT8.jp2"/>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10000" r="99375"/>
                    </a14:imgEffect>
                  </a14:imgLayer>
                </a14:imgProps>
              </a:ext>
              <a:ext uri="{28A0092B-C50C-407E-A947-70E740481C1C}">
                <a14:useLocalDpi xmlns:a14="http://schemas.microsoft.com/office/drawing/2010/main" val="0"/>
              </a:ext>
            </a:extLst>
          </a:blip>
          <a:stretch>
            <a:fillRect/>
          </a:stretch>
        </p:blipFill>
        <p:spPr>
          <a:xfrm>
            <a:off x="6388100" y="2298700"/>
            <a:ext cx="386080" cy="241300"/>
          </a:xfrm>
          <a:prstGeom prst="rect">
            <a:avLst/>
          </a:prstGeom>
        </p:spPr>
      </p:pic>
      <p:sp>
        <p:nvSpPr>
          <p:cNvPr id="13" name="Title 1"/>
          <p:cNvSpPr txBox="1">
            <a:spLocks/>
          </p:cNvSpPr>
          <p:nvPr/>
        </p:nvSpPr>
        <p:spPr>
          <a:xfrm>
            <a:off x="660399" y="342105"/>
            <a:ext cx="2169428" cy="673895"/>
          </a:xfrm>
          <a:prstGeom prst="roundRect">
            <a:avLst>
              <a:gd name="adj" fmla="val 50000"/>
            </a:avLst>
          </a:prstGeom>
          <a:solidFill>
            <a:srgbClr val="85CC18"/>
          </a:solidFill>
          <a:effectLst>
            <a:outerShdw blurRad="152400" sx="102000" sy="102000" algn="ctr" rotWithShape="0">
              <a:prstClr val="black">
                <a:alpha val="14000"/>
              </a:prstClr>
            </a:outerShdw>
          </a:effectLst>
        </p:spPr>
        <p:txBody>
          <a:bodyPr vert="horz" lIns="182880" tIns="45720" rIns="182880" bIns="0" rtlCol="0" anchor="ctr">
            <a:noAutofit/>
          </a:bodyPr>
          <a:lstStyle>
            <a:lvl1pPr algn="l" defTabSz="914400" rtl="0" eaLnBrk="1" latinLnBrk="0" hangingPunct="1">
              <a:lnSpc>
                <a:spcPct val="100000"/>
              </a:lnSpc>
              <a:spcBef>
                <a:spcPct val="0"/>
              </a:spcBef>
              <a:buNone/>
              <a:defRPr lang="en-US" sz="3600" kern="1200">
                <a:solidFill>
                  <a:schemeClr val="bg1"/>
                </a:solidFill>
                <a:latin typeface="+mj-lt"/>
                <a:ea typeface="+mj-ea"/>
                <a:cs typeface="+mj-cs"/>
              </a:defRPr>
            </a:lvl1pPr>
          </a:lstStyle>
          <a:p>
            <a:pPr algn="dist"/>
            <a:r>
              <a:rPr lang="nl-NL" sz="2800" dirty="0"/>
              <a:t>Solution</a:t>
            </a:r>
            <a:endParaRPr lang="nl-NL" sz="3200" dirty="0"/>
          </a:p>
        </p:txBody>
      </p:sp>
    </p:spTree>
    <p:extLst>
      <p:ext uri="{BB962C8B-B14F-4D97-AF65-F5344CB8AC3E}">
        <p14:creationId xmlns:p14="http://schemas.microsoft.com/office/powerpoint/2010/main" val="74653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rgbClr val="85C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0700" y="1342855"/>
            <a:ext cx="3987800" cy="400110"/>
          </a:xfrm>
          <a:prstGeom prst="rect">
            <a:avLst/>
          </a:prstGeom>
          <a:noFill/>
        </p:spPr>
        <p:txBody>
          <a:bodyPr wrap="square" rtlCol="0" anchor="ctr">
            <a:spAutoFit/>
          </a:bodyPr>
          <a:lstStyle/>
          <a:p>
            <a:pPr algn="ctr">
              <a:spcAft>
                <a:spcPts val="1200"/>
              </a:spcAft>
            </a:pPr>
            <a:r>
              <a:rPr lang="en-US" sz="2000" dirty="0">
                <a:solidFill>
                  <a:schemeClr val="bg1"/>
                </a:solidFill>
                <a:latin typeface="+mj-lt"/>
              </a:rPr>
              <a:t>Proposed Solution</a:t>
            </a:r>
            <a:endParaRPr lang="en-US" sz="1400" dirty="0">
              <a:solidFill>
                <a:schemeClr val="bg1"/>
              </a:solidFill>
              <a:latin typeface="+mj-lt"/>
            </a:endParaRPr>
          </a:p>
        </p:txBody>
      </p:sp>
      <p:sp>
        <p:nvSpPr>
          <p:cNvPr id="50" name="Rectangle 49"/>
          <p:cNvSpPr/>
          <p:nvPr/>
        </p:nvSpPr>
        <p:spPr>
          <a:xfrm>
            <a:off x="660400" y="4948425"/>
            <a:ext cx="4337819" cy="830997"/>
          </a:xfrm>
          <a:prstGeom prst="rect">
            <a:avLst/>
          </a:prstGeom>
        </p:spPr>
        <p:txBody>
          <a:bodyPr wrap="square">
            <a:spAutoFit/>
          </a:bodyPr>
          <a:lstStyle/>
          <a:p>
            <a:pPr>
              <a:spcAft>
                <a:spcPts val="1200"/>
              </a:spcAft>
            </a:pPr>
            <a:r>
              <a:rPr lang="en-US" sz="1200" dirty="0">
                <a:solidFill>
                  <a:schemeClr val="bg1"/>
                </a:solidFill>
              </a:rPr>
              <a:t>When user litters residual drinks and the cup in the installed recycle bin, she obtains </a:t>
            </a:r>
            <a:r>
              <a:rPr lang="en-US" sz="1200" dirty="0" err="1">
                <a:solidFill>
                  <a:schemeClr val="bg1"/>
                </a:solidFill>
              </a:rPr>
              <a:t>EcoMoney</a:t>
            </a:r>
            <a:r>
              <a:rPr lang="en-US" sz="1200" dirty="0">
                <a:solidFill>
                  <a:schemeClr val="bg1"/>
                </a:solidFill>
              </a:rPr>
              <a:t> over the mobile application. With the provided credits, the user can enjoy same benefits as her favorite membership points</a:t>
            </a:r>
          </a:p>
        </p:txBody>
      </p:sp>
      <p:sp>
        <p:nvSpPr>
          <p:cNvPr id="52" name="Title 1"/>
          <p:cNvSpPr txBox="1">
            <a:spLocks/>
          </p:cNvSpPr>
          <p:nvPr/>
        </p:nvSpPr>
        <p:spPr>
          <a:xfrm>
            <a:off x="660399" y="342105"/>
            <a:ext cx="2169428" cy="673895"/>
          </a:xfrm>
          <a:prstGeom prst="roundRect">
            <a:avLst>
              <a:gd name="adj" fmla="val 50000"/>
            </a:avLst>
          </a:prstGeom>
          <a:solidFill>
            <a:srgbClr val="85CC18"/>
          </a:solidFill>
          <a:effectLst>
            <a:outerShdw blurRad="152400" sx="102000" sy="102000" algn="ctr" rotWithShape="0">
              <a:prstClr val="black">
                <a:alpha val="14000"/>
              </a:prstClr>
            </a:outerShdw>
          </a:effectLst>
        </p:spPr>
        <p:txBody>
          <a:bodyPr vert="horz" lIns="182880" tIns="45720" rIns="182880" bIns="0" rtlCol="0" anchor="ctr">
            <a:noAutofit/>
          </a:bodyPr>
          <a:lstStyle>
            <a:lvl1pPr algn="l" defTabSz="914400" rtl="0" eaLnBrk="1" latinLnBrk="0" hangingPunct="1">
              <a:lnSpc>
                <a:spcPct val="100000"/>
              </a:lnSpc>
              <a:spcBef>
                <a:spcPct val="0"/>
              </a:spcBef>
              <a:buNone/>
              <a:defRPr lang="en-US" sz="3600" kern="1200">
                <a:solidFill>
                  <a:schemeClr val="bg1"/>
                </a:solidFill>
                <a:latin typeface="+mj-lt"/>
                <a:ea typeface="+mj-ea"/>
                <a:cs typeface="+mj-cs"/>
              </a:defRPr>
            </a:lvl1pPr>
          </a:lstStyle>
          <a:p>
            <a:pPr algn="dist"/>
            <a:r>
              <a:rPr lang="nl-NL" sz="2800" dirty="0"/>
              <a:t>Solution</a:t>
            </a:r>
            <a:endParaRPr lang="nl-NL" sz="3200" dirty="0"/>
          </a:p>
        </p:txBody>
      </p:sp>
      <p:pic>
        <p:nvPicPr>
          <p:cNvPr id="53" name="Picture 52" descr="logo_eco_og.pn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33000" b="68200" l="10533" r="30800">
                        <a14:foregroundMark x1="24400" y1="63400" x2="24400" y2="63400"/>
                        <a14:foregroundMark x1="16000" y1="48600" x2="16000" y2="48600"/>
                        <a14:foregroundMark x1="19467" y1="49400" x2="19467" y2="49400"/>
                        <a14:foregroundMark x1="23333" y1="49800" x2="23333" y2="49800"/>
                        <a14:foregroundMark x1="21067" y1="54600" x2="21067" y2="54600"/>
                        <a14:foregroundMark x1="19467" y1="55800" x2="19467" y2="55800"/>
                        <a14:foregroundMark x1="16400" y1="55200" x2="16400" y2="55200"/>
                        <a14:foregroundMark x1="16933" y1="54200" x2="16933" y2="54200"/>
                        <a14:foregroundMark x1="23733" y1="54800" x2="23733" y2="54800"/>
                        <a14:foregroundMark x1="26133" y1="54600" x2="26133" y2="54600"/>
                      </a14:backgroundRemoval>
                    </a14:imgEffect>
                  </a14:imgLayer>
                </a14:imgProps>
              </a:ext>
              <a:ext uri="{28A0092B-C50C-407E-A947-70E740481C1C}">
                <a14:useLocalDpi xmlns:a14="http://schemas.microsoft.com/office/drawing/2010/main" val="0"/>
              </a:ext>
            </a:extLst>
          </a:blip>
          <a:srcRect l="9822" t="31467" r="68844" b="31200"/>
          <a:stretch/>
        </p:blipFill>
        <p:spPr>
          <a:xfrm>
            <a:off x="11415486" y="6011332"/>
            <a:ext cx="624114" cy="728133"/>
          </a:xfrm>
          <a:prstGeom prst="rect">
            <a:avLst/>
          </a:prstGeom>
        </p:spPr>
      </p:pic>
      <p:grpSp>
        <p:nvGrpSpPr>
          <p:cNvPr id="54" name="Group 53"/>
          <p:cNvGrpSpPr/>
          <p:nvPr/>
        </p:nvGrpSpPr>
        <p:grpSpPr>
          <a:xfrm>
            <a:off x="2313205" y="2081713"/>
            <a:ext cx="409861" cy="461341"/>
            <a:chOff x="15638463" y="330201"/>
            <a:chExt cx="985837" cy="1109662"/>
          </a:xfrm>
        </p:grpSpPr>
        <p:sp>
          <p:nvSpPr>
            <p:cNvPr id="55" name="Freeform 34"/>
            <p:cNvSpPr>
              <a:spLocks noEditPoints="1"/>
            </p:cNvSpPr>
            <p:nvPr/>
          </p:nvSpPr>
          <p:spPr bwMode="auto">
            <a:xfrm>
              <a:off x="15855950" y="330201"/>
              <a:ext cx="547687" cy="646113"/>
            </a:xfrm>
            <a:custGeom>
              <a:avLst/>
              <a:gdLst>
                <a:gd name="T0" fmla="*/ 19 w 345"/>
                <a:gd name="T1" fmla="*/ 295 h 407"/>
                <a:gd name="T2" fmla="*/ 48 w 345"/>
                <a:gd name="T3" fmla="*/ 312 h 407"/>
                <a:gd name="T4" fmla="*/ 85 w 345"/>
                <a:gd name="T5" fmla="*/ 366 h 407"/>
                <a:gd name="T6" fmla="*/ 110 w 345"/>
                <a:gd name="T7" fmla="*/ 391 h 407"/>
                <a:gd name="T8" fmla="*/ 149 w 345"/>
                <a:gd name="T9" fmla="*/ 405 h 407"/>
                <a:gd name="T10" fmla="*/ 196 w 345"/>
                <a:gd name="T11" fmla="*/ 405 h 407"/>
                <a:gd name="T12" fmla="*/ 234 w 345"/>
                <a:gd name="T13" fmla="*/ 391 h 407"/>
                <a:gd name="T14" fmla="*/ 261 w 345"/>
                <a:gd name="T15" fmla="*/ 366 h 407"/>
                <a:gd name="T16" fmla="*/ 298 w 345"/>
                <a:gd name="T17" fmla="*/ 312 h 407"/>
                <a:gd name="T18" fmla="*/ 325 w 345"/>
                <a:gd name="T19" fmla="*/ 295 h 407"/>
                <a:gd name="T20" fmla="*/ 343 w 345"/>
                <a:gd name="T21" fmla="*/ 252 h 407"/>
                <a:gd name="T22" fmla="*/ 343 w 345"/>
                <a:gd name="T23" fmla="*/ 225 h 407"/>
                <a:gd name="T24" fmla="*/ 333 w 345"/>
                <a:gd name="T25" fmla="*/ 204 h 407"/>
                <a:gd name="T26" fmla="*/ 321 w 345"/>
                <a:gd name="T27" fmla="*/ 165 h 407"/>
                <a:gd name="T28" fmla="*/ 319 w 345"/>
                <a:gd name="T29" fmla="*/ 109 h 407"/>
                <a:gd name="T30" fmla="*/ 306 w 345"/>
                <a:gd name="T31" fmla="*/ 68 h 407"/>
                <a:gd name="T32" fmla="*/ 279 w 345"/>
                <a:gd name="T33" fmla="*/ 35 h 407"/>
                <a:gd name="T34" fmla="*/ 232 w 345"/>
                <a:gd name="T35" fmla="*/ 10 h 407"/>
                <a:gd name="T36" fmla="*/ 182 w 345"/>
                <a:gd name="T37" fmla="*/ 0 h 407"/>
                <a:gd name="T38" fmla="*/ 143 w 345"/>
                <a:gd name="T39" fmla="*/ 8 h 407"/>
                <a:gd name="T40" fmla="*/ 110 w 345"/>
                <a:gd name="T41" fmla="*/ 24 h 407"/>
                <a:gd name="T42" fmla="*/ 77 w 345"/>
                <a:gd name="T43" fmla="*/ 58 h 407"/>
                <a:gd name="T44" fmla="*/ 46 w 345"/>
                <a:gd name="T45" fmla="*/ 66 h 407"/>
                <a:gd name="T46" fmla="*/ 21 w 345"/>
                <a:gd name="T47" fmla="*/ 91 h 407"/>
                <a:gd name="T48" fmla="*/ 10 w 345"/>
                <a:gd name="T49" fmla="*/ 132 h 407"/>
                <a:gd name="T50" fmla="*/ 16 w 345"/>
                <a:gd name="T51" fmla="*/ 167 h 407"/>
                <a:gd name="T52" fmla="*/ 14 w 345"/>
                <a:gd name="T53" fmla="*/ 200 h 407"/>
                <a:gd name="T54" fmla="*/ 4 w 345"/>
                <a:gd name="T55" fmla="*/ 219 h 407"/>
                <a:gd name="T56" fmla="*/ 0 w 345"/>
                <a:gd name="T57" fmla="*/ 246 h 407"/>
                <a:gd name="T58" fmla="*/ 33 w 345"/>
                <a:gd name="T59" fmla="*/ 229 h 407"/>
                <a:gd name="T60" fmla="*/ 43 w 345"/>
                <a:gd name="T61" fmla="*/ 219 h 407"/>
                <a:gd name="T62" fmla="*/ 52 w 345"/>
                <a:gd name="T63" fmla="*/ 204 h 407"/>
                <a:gd name="T64" fmla="*/ 74 w 345"/>
                <a:gd name="T65" fmla="*/ 175 h 407"/>
                <a:gd name="T66" fmla="*/ 106 w 345"/>
                <a:gd name="T67" fmla="*/ 142 h 407"/>
                <a:gd name="T68" fmla="*/ 145 w 345"/>
                <a:gd name="T69" fmla="*/ 147 h 407"/>
                <a:gd name="T70" fmla="*/ 209 w 345"/>
                <a:gd name="T71" fmla="*/ 169 h 407"/>
                <a:gd name="T72" fmla="*/ 292 w 345"/>
                <a:gd name="T73" fmla="*/ 196 h 407"/>
                <a:gd name="T74" fmla="*/ 296 w 345"/>
                <a:gd name="T75" fmla="*/ 217 h 407"/>
                <a:gd name="T76" fmla="*/ 308 w 345"/>
                <a:gd name="T77" fmla="*/ 221 h 407"/>
                <a:gd name="T78" fmla="*/ 312 w 345"/>
                <a:gd name="T79" fmla="*/ 244 h 407"/>
                <a:gd name="T80" fmla="*/ 302 w 345"/>
                <a:gd name="T81" fmla="*/ 273 h 407"/>
                <a:gd name="T82" fmla="*/ 285 w 345"/>
                <a:gd name="T83" fmla="*/ 283 h 407"/>
                <a:gd name="T84" fmla="*/ 269 w 345"/>
                <a:gd name="T85" fmla="*/ 287 h 407"/>
                <a:gd name="T86" fmla="*/ 238 w 345"/>
                <a:gd name="T87" fmla="*/ 343 h 407"/>
                <a:gd name="T88" fmla="*/ 207 w 345"/>
                <a:gd name="T89" fmla="*/ 370 h 407"/>
                <a:gd name="T90" fmla="*/ 172 w 345"/>
                <a:gd name="T91" fmla="*/ 376 h 407"/>
                <a:gd name="T92" fmla="*/ 137 w 345"/>
                <a:gd name="T93" fmla="*/ 370 h 407"/>
                <a:gd name="T94" fmla="*/ 108 w 345"/>
                <a:gd name="T95" fmla="*/ 343 h 407"/>
                <a:gd name="T96" fmla="*/ 76 w 345"/>
                <a:gd name="T97" fmla="*/ 287 h 407"/>
                <a:gd name="T98" fmla="*/ 60 w 345"/>
                <a:gd name="T99" fmla="*/ 283 h 407"/>
                <a:gd name="T100" fmla="*/ 46 w 345"/>
                <a:gd name="T101" fmla="*/ 277 h 407"/>
                <a:gd name="T102" fmla="*/ 35 w 345"/>
                <a:gd name="T103" fmla="*/ 252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5" h="407">
                  <a:moveTo>
                    <a:pt x="4" y="260"/>
                  </a:moveTo>
                  <a:lnTo>
                    <a:pt x="8" y="275"/>
                  </a:lnTo>
                  <a:lnTo>
                    <a:pt x="14" y="287"/>
                  </a:lnTo>
                  <a:lnTo>
                    <a:pt x="19" y="295"/>
                  </a:lnTo>
                  <a:lnTo>
                    <a:pt x="27" y="302"/>
                  </a:lnTo>
                  <a:lnTo>
                    <a:pt x="35" y="308"/>
                  </a:lnTo>
                  <a:lnTo>
                    <a:pt x="41" y="310"/>
                  </a:lnTo>
                  <a:lnTo>
                    <a:pt x="48" y="312"/>
                  </a:lnTo>
                  <a:lnTo>
                    <a:pt x="52" y="314"/>
                  </a:lnTo>
                  <a:lnTo>
                    <a:pt x="62" y="327"/>
                  </a:lnTo>
                  <a:lnTo>
                    <a:pt x="72" y="347"/>
                  </a:lnTo>
                  <a:lnTo>
                    <a:pt x="85" y="366"/>
                  </a:lnTo>
                  <a:lnTo>
                    <a:pt x="91" y="374"/>
                  </a:lnTo>
                  <a:lnTo>
                    <a:pt x="99" y="382"/>
                  </a:lnTo>
                  <a:lnTo>
                    <a:pt x="105" y="386"/>
                  </a:lnTo>
                  <a:lnTo>
                    <a:pt x="110" y="391"/>
                  </a:lnTo>
                  <a:lnTo>
                    <a:pt x="118" y="395"/>
                  </a:lnTo>
                  <a:lnTo>
                    <a:pt x="128" y="399"/>
                  </a:lnTo>
                  <a:lnTo>
                    <a:pt x="137" y="403"/>
                  </a:lnTo>
                  <a:lnTo>
                    <a:pt x="149" y="405"/>
                  </a:lnTo>
                  <a:lnTo>
                    <a:pt x="161" y="407"/>
                  </a:lnTo>
                  <a:lnTo>
                    <a:pt x="172" y="407"/>
                  </a:lnTo>
                  <a:lnTo>
                    <a:pt x="184" y="407"/>
                  </a:lnTo>
                  <a:lnTo>
                    <a:pt x="196" y="405"/>
                  </a:lnTo>
                  <a:lnTo>
                    <a:pt x="207" y="403"/>
                  </a:lnTo>
                  <a:lnTo>
                    <a:pt x="219" y="399"/>
                  </a:lnTo>
                  <a:lnTo>
                    <a:pt x="226" y="395"/>
                  </a:lnTo>
                  <a:lnTo>
                    <a:pt x="234" y="391"/>
                  </a:lnTo>
                  <a:lnTo>
                    <a:pt x="240" y="386"/>
                  </a:lnTo>
                  <a:lnTo>
                    <a:pt x="246" y="382"/>
                  </a:lnTo>
                  <a:lnTo>
                    <a:pt x="254" y="374"/>
                  </a:lnTo>
                  <a:lnTo>
                    <a:pt x="261" y="366"/>
                  </a:lnTo>
                  <a:lnTo>
                    <a:pt x="273" y="347"/>
                  </a:lnTo>
                  <a:lnTo>
                    <a:pt x="283" y="327"/>
                  </a:lnTo>
                  <a:lnTo>
                    <a:pt x="292" y="314"/>
                  </a:lnTo>
                  <a:lnTo>
                    <a:pt x="298" y="312"/>
                  </a:lnTo>
                  <a:lnTo>
                    <a:pt x="304" y="310"/>
                  </a:lnTo>
                  <a:lnTo>
                    <a:pt x="310" y="308"/>
                  </a:lnTo>
                  <a:lnTo>
                    <a:pt x="317" y="302"/>
                  </a:lnTo>
                  <a:lnTo>
                    <a:pt x="325" y="295"/>
                  </a:lnTo>
                  <a:lnTo>
                    <a:pt x="331" y="287"/>
                  </a:lnTo>
                  <a:lnTo>
                    <a:pt x="337" y="275"/>
                  </a:lnTo>
                  <a:lnTo>
                    <a:pt x="341" y="260"/>
                  </a:lnTo>
                  <a:lnTo>
                    <a:pt x="343" y="252"/>
                  </a:lnTo>
                  <a:lnTo>
                    <a:pt x="345" y="246"/>
                  </a:lnTo>
                  <a:lnTo>
                    <a:pt x="345" y="238"/>
                  </a:lnTo>
                  <a:lnTo>
                    <a:pt x="345" y="231"/>
                  </a:lnTo>
                  <a:lnTo>
                    <a:pt x="343" y="225"/>
                  </a:lnTo>
                  <a:lnTo>
                    <a:pt x="343" y="219"/>
                  </a:lnTo>
                  <a:lnTo>
                    <a:pt x="339" y="213"/>
                  </a:lnTo>
                  <a:lnTo>
                    <a:pt x="337" y="207"/>
                  </a:lnTo>
                  <a:lnTo>
                    <a:pt x="333" y="204"/>
                  </a:lnTo>
                  <a:lnTo>
                    <a:pt x="331" y="200"/>
                  </a:lnTo>
                  <a:lnTo>
                    <a:pt x="323" y="194"/>
                  </a:lnTo>
                  <a:lnTo>
                    <a:pt x="323" y="180"/>
                  </a:lnTo>
                  <a:lnTo>
                    <a:pt x="321" y="165"/>
                  </a:lnTo>
                  <a:lnTo>
                    <a:pt x="323" y="155"/>
                  </a:lnTo>
                  <a:lnTo>
                    <a:pt x="323" y="144"/>
                  </a:lnTo>
                  <a:lnTo>
                    <a:pt x="321" y="126"/>
                  </a:lnTo>
                  <a:lnTo>
                    <a:pt x="319" y="109"/>
                  </a:lnTo>
                  <a:lnTo>
                    <a:pt x="315" y="97"/>
                  </a:lnTo>
                  <a:lnTo>
                    <a:pt x="314" y="87"/>
                  </a:lnTo>
                  <a:lnTo>
                    <a:pt x="310" y="78"/>
                  </a:lnTo>
                  <a:lnTo>
                    <a:pt x="306" y="68"/>
                  </a:lnTo>
                  <a:lnTo>
                    <a:pt x="300" y="58"/>
                  </a:lnTo>
                  <a:lnTo>
                    <a:pt x="294" y="51"/>
                  </a:lnTo>
                  <a:lnTo>
                    <a:pt x="286" y="43"/>
                  </a:lnTo>
                  <a:lnTo>
                    <a:pt x="279" y="35"/>
                  </a:lnTo>
                  <a:lnTo>
                    <a:pt x="267" y="27"/>
                  </a:lnTo>
                  <a:lnTo>
                    <a:pt x="256" y="20"/>
                  </a:lnTo>
                  <a:lnTo>
                    <a:pt x="244" y="14"/>
                  </a:lnTo>
                  <a:lnTo>
                    <a:pt x="232" y="10"/>
                  </a:lnTo>
                  <a:lnTo>
                    <a:pt x="219" y="6"/>
                  </a:lnTo>
                  <a:lnTo>
                    <a:pt x="207" y="2"/>
                  </a:lnTo>
                  <a:lnTo>
                    <a:pt x="196" y="2"/>
                  </a:lnTo>
                  <a:lnTo>
                    <a:pt x="182" y="0"/>
                  </a:lnTo>
                  <a:lnTo>
                    <a:pt x="172" y="0"/>
                  </a:lnTo>
                  <a:lnTo>
                    <a:pt x="163" y="2"/>
                  </a:lnTo>
                  <a:lnTo>
                    <a:pt x="153" y="4"/>
                  </a:lnTo>
                  <a:lnTo>
                    <a:pt x="143" y="8"/>
                  </a:lnTo>
                  <a:lnTo>
                    <a:pt x="134" y="10"/>
                  </a:lnTo>
                  <a:lnTo>
                    <a:pt x="126" y="14"/>
                  </a:lnTo>
                  <a:lnTo>
                    <a:pt x="116" y="18"/>
                  </a:lnTo>
                  <a:lnTo>
                    <a:pt x="110" y="24"/>
                  </a:lnTo>
                  <a:lnTo>
                    <a:pt x="99" y="31"/>
                  </a:lnTo>
                  <a:lnTo>
                    <a:pt x="89" y="43"/>
                  </a:lnTo>
                  <a:lnTo>
                    <a:pt x="81" y="51"/>
                  </a:lnTo>
                  <a:lnTo>
                    <a:pt x="77" y="58"/>
                  </a:lnTo>
                  <a:lnTo>
                    <a:pt x="72" y="58"/>
                  </a:lnTo>
                  <a:lnTo>
                    <a:pt x="64" y="60"/>
                  </a:lnTo>
                  <a:lnTo>
                    <a:pt x="54" y="62"/>
                  </a:lnTo>
                  <a:lnTo>
                    <a:pt x="46" y="66"/>
                  </a:lnTo>
                  <a:lnTo>
                    <a:pt x="39" y="74"/>
                  </a:lnTo>
                  <a:lnTo>
                    <a:pt x="29" y="82"/>
                  </a:lnTo>
                  <a:lnTo>
                    <a:pt x="27" y="85"/>
                  </a:lnTo>
                  <a:lnTo>
                    <a:pt x="21" y="91"/>
                  </a:lnTo>
                  <a:lnTo>
                    <a:pt x="19" y="97"/>
                  </a:lnTo>
                  <a:lnTo>
                    <a:pt x="16" y="107"/>
                  </a:lnTo>
                  <a:lnTo>
                    <a:pt x="12" y="118"/>
                  </a:lnTo>
                  <a:lnTo>
                    <a:pt x="10" y="132"/>
                  </a:lnTo>
                  <a:lnTo>
                    <a:pt x="10" y="144"/>
                  </a:lnTo>
                  <a:lnTo>
                    <a:pt x="12" y="151"/>
                  </a:lnTo>
                  <a:lnTo>
                    <a:pt x="14" y="161"/>
                  </a:lnTo>
                  <a:lnTo>
                    <a:pt x="16" y="167"/>
                  </a:lnTo>
                  <a:lnTo>
                    <a:pt x="17" y="175"/>
                  </a:lnTo>
                  <a:lnTo>
                    <a:pt x="21" y="178"/>
                  </a:lnTo>
                  <a:lnTo>
                    <a:pt x="21" y="194"/>
                  </a:lnTo>
                  <a:lnTo>
                    <a:pt x="14" y="200"/>
                  </a:lnTo>
                  <a:lnTo>
                    <a:pt x="12" y="204"/>
                  </a:lnTo>
                  <a:lnTo>
                    <a:pt x="8" y="207"/>
                  </a:lnTo>
                  <a:lnTo>
                    <a:pt x="6" y="213"/>
                  </a:lnTo>
                  <a:lnTo>
                    <a:pt x="4" y="219"/>
                  </a:lnTo>
                  <a:lnTo>
                    <a:pt x="2" y="225"/>
                  </a:lnTo>
                  <a:lnTo>
                    <a:pt x="0" y="231"/>
                  </a:lnTo>
                  <a:lnTo>
                    <a:pt x="0" y="238"/>
                  </a:lnTo>
                  <a:lnTo>
                    <a:pt x="0" y="246"/>
                  </a:lnTo>
                  <a:lnTo>
                    <a:pt x="2" y="252"/>
                  </a:lnTo>
                  <a:lnTo>
                    <a:pt x="4" y="260"/>
                  </a:lnTo>
                  <a:close/>
                  <a:moveTo>
                    <a:pt x="33" y="236"/>
                  </a:moveTo>
                  <a:lnTo>
                    <a:pt x="33" y="229"/>
                  </a:lnTo>
                  <a:lnTo>
                    <a:pt x="35" y="225"/>
                  </a:lnTo>
                  <a:lnTo>
                    <a:pt x="39" y="221"/>
                  </a:lnTo>
                  <a:lnTo>
                    <a:pt x="41" y="221"/>
                  </a:lnTo>
                  <a:lnTo>
                    <a:pt x="43" y="219"/>
                  </a:lnTo>
                  <a:lnTo>
                    <a:pt x="46" y="219"/>
                  </a:lnTo>
                  <a:lnTo>
                    <a:pt x="50" y="215"/>
                  </a:lnTo>
                  <a:lnTo>
                    <a:pt x="52" y="209"/>
                  </a:lnTo>
                  <a:lnTo>
                    <a:pt x="52" y="204"/>
                  </a:lnTo>
                  <a:lnTo>
                    <a:pt x="52" y="198"/>
                  </a:lnTo>
                  <a:lnTo>
                    <a:pt x="52" y="184"/>
                  </a:lnTo>
                  <a:lnTo>
                    <a:pt x="62" y="180"/>
                  </a:lnTo>
                  <a:lnTo>
                    <a:pt x="74" y="175"/>
                  </a:lnTo>
                  <a:lnTo>
                    <a:pt x="85" y="165"/>
                  </a:lnTo>
                  <a:lnTo>
                    <a:pt x="97" y="155"/>
                  </a:lnTo>
                  <a:lnTo>
                    <a:pt x="103" y="147"/>
                  </a:lnTo>
                  <a:lnTo>
                    <a:pt x="106" y="142"/>
                  </a:lnTo>
                  <a:lnTo>
                    <a:pt x="114" y="126"/>
                  </a:lnTo>
                  <a:lnTo>
                    <a:pt x="122" y="134"/>
                  </a:lnTo>
                  <a:lnTo>
                    <a:pt x="134" y="142"/>
                  </a:lnTo>
                  <a:lnTo>
                    <a:pt x="145" y="147"/>
                  </a:lnTo>
                  <a:lnTo>
                    <a:pt x="161" y="155"/>
                  </a:lnTo>
                  <a:lnTo>
                    <a:pt x="174" y="161"/>
                  </a:lnTo>
                  <a:lnTo>
                    <a:pt x="192" y="165"/>
                  </a:lnTo>
                  <a:lnTo>
                    <a:pt x="209" y="169"/>
                  </a:lnTo>
                  <a:lnTo>
                    <a:pt x="228" y="173"/>
                  </a:lnTo>
                  <a:lnTo>
                    <a:pt x="263" y="176"/>
                  </a:lnTo>
                  <a:lnTo>
                    <a:pt x="292" y="180"/>
                  </a:lnTo>
                  <a:lnTo>
                    <a:pt x="292" y="196"/>
                  </a:lnTo>
                  <a:lnTo>
                    <a:pt x="292" y="204"/>
                  </a:lnTo>
                  <a:lnTo>
                    <a:pt x="292" y="209"/>
                  </a:lnTo>
                  <a:lnTo>
                    <a:pt x="294" y="215"/>
                  </a:lnTo>
                  <a:lnTo>
                    <a:pt x="296" y="217"/>
                  </a:lnTo>
                  <a:lnTo>
                    <a:pt x="298" y="219"/>
                  </a:lnTo>
                  <a:lnTo>
                    <a:pt x="302" y="219"/>
                  </a:lnTo>
                  <a:lnTo>
                    <a:pt x="304" y="221"/>
                  </a:lnTo>
                  <a:lnTo>
                    <a:pt x="308" y="221"/>
                  </a:lnTo>
                  <a:lnTo>
                    <a:pt x="310" y="225"/>
                  </a:lnTo>
                  <a:lnTo>
                    <a:pt x="312" y="229"/>
                  </a:lnTo>
                  <a:lnTo>
                    <a:pt x="312" y="236"/>
                  </a:lnTo>
                  <a:lnTo>
                    <a:pt x="312" y="244"/>
                  </a:lnTo>
                  <a:lnTo>
                    <a:pt x="310" y="252"/>
                  </a:lnTo>
                  <a:lnTo>
                    <a:pt x="308" y="262"/>
                  </a:lnTo>
                  <a:lnTo>
                    <a:pt x="304" y="269"/>
                  </a:lnTo>
                  <a:lnTo>
                    <a:pt x="302" y="273"/>
                  </a:lnTo>
                  <a:lnTo>
                    <a:pt x="298" y="277"/>
                  </a:lnTo>
                  <a:lnTo>
                    <a:pt x="294" y="279"/>
                  </a:lnTo>
                  <a:lnTo>
                    <a:pt x="292" y="281"/>
                  </a:lnTo>
                  <a:lnTo>
                    <a:pt x="285" y="283"/>
                  </a:lnTo>
                  <a:lnTo>
                    <a:pt x="285" y="283"/>
                  </a:lnTo>
                  <a:lnTo>
                    <a:pt x="279" y="281"/>
                  </a:lnTo>
                  <a:lnTo>
                    <a:pt x="275" y="283"/>
                  </a:lnTo>
                  <a:lnTo>
                    <a:pt x="269" y="287"/>
                  </a:lnTo>
                  <a:lnTo>
                    <a:pt x="267" y="291"/>
                  </a:lnTo>
                  <a:lnTo>
                    <a:pt x="259" y="306"/>
                  </a:lnTo>
                  <a:lnTo>
                    <a:pt x="250" y="324"/>
                  </a:lnTo>
                  <a:lnTo>
                    <a:pt x="238" y="343"/>
                  </a:lnTo>
                  <a:lnTo>
                    <a:pt x="230" y="351"/>
                  </a:lnTo>
                  <a:lnTo>
                    <a:pt x="225" y="358"/>
                  </a:lnTo>
                  <a:lnTo>
                    <a:pt x="217" y="364"/>
                  </a:lnTo>
                  <a:lnTo>
                    <a:pt x="207" y="370"/>
                  </a:lnTo>
                  <a:lnTo>
                    <a:pt x="197" y="372"/>
                  </a:lnTo>
                  <a:lnTo>
                    <a:pt x="190" y="374"/>
                  </a:lnTo>
                  <a:lnTo>
                    <a:pt x="180" y="376"/>
                  </a:lnTo>
                  <a:lnTo>
                    <a:pt x="172" y="376"/>
                  </a:lnTo>
                  <a:lnTo>
                    <a:pt x="165" y="376"/>
                  </a:lnTo>
                  <a:lnTo>
                    <a:pt x="155" y="374"/>
                  </a:lnTo>
                  <a:lnTo>
                    <a:pt x="147" y="372"/>
                  </a:lnTo>
                  <a:lnTo>
                    <a:pt x="137" y="370"/>
                  </a:lnTo>
                  <a:lnTo>
                    <a:pt x="128" y="364"/>
                  </a:lnTo>
                  <a:lnTo>
                    <a:pt x="120" y="358"/>
                  </a:lnTo>
                  <a:lnTo>
                    <a:pt x="114" y="351"/>
                  </a:lnTo>
                  <a:lnTo>
                    <a:pt x="108" y="343"/>
                  </a:lnTo>
                  <a:lnTo>
                    <a:pt x="95" y="324"/>
                  </a:lnTo>
                  <a:lnTo>
                    <a:pt x="85" y="306"/>
                  </a:lnTo>
                  <a:lnTo>
                    <a:pt x="77" y="291"/>
                  </a:lnTo>
                  <a:lnTo>
                    <a:pt x="76" y="287"/>
                  </a:lnTo>
                  <a:lnTo>
                    <a:pt x="72" y="285"/>
                  </a:lnTo>
                  <a:lnTo>
                    <a:pt x="68" y="283"/>
                  </a:lnTo>
                  <a:lnTo>
                    <a:pt x="64" y="281"/>
                  </a:lnTo>
                  <a:lnTo>
                    <a:pt x="60" y="283"/>
                  </a:lnTo>
                  <a:lnTo>
                    <a:pt x="60" y="283"/>
                  </a:lnTo>
                  <a:lnTo>
                    <a:pt x="54" y="281"/>
                  </a:lnTo>
                  <a:lnTo>
                    <a:pt x="50" y="279"/>
                  </a:lnTo>
                  <a:lnTo>
                    <a:pt x="46" y="277"/>
                  </a:lnTo>
                  <a:lnTo>
                    <a:pt x="43" y="273"/>
                  </a:lnTo>
                  <a:lnTo>
                    <a:pt x="41" y="269"/>
                  </a:lnTo>
                  <a:lnTo>
                    <a:pt x="37" y="262"/>
                  </a:lnTo>
                  <a:lnTo>
                    <a:pt x="35" y="252"/>
                  </a:lnTo>
                  <a:lnTo>
                    <a:pt x="33" y="244"/>
                  </a:lnTo>
                  <a:lnTo>
                    <a:pt x="33" y="23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algn="r"/>
              <a:endParaRPr lang="en-US" sz="900">
                <a:solidFill>
                  <a:schemeClr val="bg1"/>
                </a:solidFill>
              </a:endParaRPr>
            </a:p>
          </p:txBody>
        </p:sp>
        <p:sp>
          <p:nvSpPr>
            <p:cNvPr id="56" name="Freeform 35"/>
            <p:cNvSpPr>
              <a:spLocks noEditPoints="1"/>
            </p:cNvSpPr>
            <p:nvPr/>
          </p:nvSpPr>
          <p:spPr bwMode="auto">
            <a:xfrm>
              <a:off x="15638463" y="979488"/>
              <a:ext cx="985837" cy="460375"/>
            </a:xfrm>
            <a:custGeom>
              <a:avLst/>
              <a:gdLst>
                <a:gd name="T0" fmla="*/ 9 w 621"/>
                <a:gd name="T1" fmla="*/ 288 h 290"/>
                <a:gd name="T2" fmla="*/ 15 w 621"/>
                <a:gd name="T3" fmla="*/ 290 h 290"/>
                <a:gd name="T4" fmla="*/ 607 w 621"/>
                <a:gd name="T5" fmla="*/ 290 h 290"/>
                <a:gd name="T6" fmla="*/ 615 w 621"/>
                <a:gd name="T7" fmla="*/ 286 h 290"/>
                <a:gd name="T8" fmla="*/ 621 w 621"/>
                <a:gd name="T9" fmla="*/ 277 h 290"/>
                <a:gd name="T10" fmla="*/ 621 w 621"/>
                <a:gd name="T11" fmla="*/ 162 h 290"/>
                <a:gd name="T12" fmla="*/ 619 w 621"/>
                <a:gd name="T13" fmla="*/ 143 h 290"/>
                <a:gd name="T14" fmla="*/ 615 w 621"/>
                <a:gd name="T15" fmla="*/ 128 h 290"/>
                <a:gd name="T16" fmla="*/ 609 w 621"/>
                <a:gd name="T17" fmla="*/ 112 h 290"/>
                <a:gd name="T18" fmla="*/ 602 w 621"/>
                <a:gd name="T19" fmla="*/ 98 h 290"/>
                <a:gd name="T20" fmla="*/ 592 w 621"/>
                <a:gd name="T21" fmla="*/ 85 h 290"/>
                <a:gd name="T22" fmla="*/ 578 w 621"/>
                <a:gd name="T23" fmla="*/ 73 h 290"/>
                <a:gd name="T24" fmla="*/ 565 w 621"/>
                <a:gd name="T25" fmla="*/ 66 h 290"/>
                <a:gd name="T26" fmla="*/ 549 w 621"/>
                <a:gd name="T27" fmla="*/ 58 h 290"/>
                <a:gd name="T28" fmla="*/ 408 w 621"/>
                <a:gd name="T29" fmla="*/ 0 h 290"/>
                <a:gd name="T30" fmla="*/ 400 w 621"/>
                <a:gd name="T31" fmla="*/ 0 h 290"/>
                <a:gd name="T32" fmla="*/ 394 w 621"/>
                <a:gd name="T33" fmla="*/ 4 h 290"/>
                <a:gd name="T34" fmla="*/ 391 w 621"/>
                <a:gd name="T35" fmla="*/ 7 h 290"/>
                <a:gd name="T36" fmla="*/ 354 w 621"/>
                <a:gd name="T37" fmla="*/ 108 h 290"/>
                <a:gd name="T38" fmla="*/ 360 w 621"/>
                <a:gd name="T39" fmla="*/ 62 h 290"/>
                <a:gd name="T40" fmla="*/ 360 w 621"/>
                <a:gd name="T41" fmla="*/ 52 h 290"/>
                <a:gd name="T42" fmla="*/ 356 w 621"/>
                <a:gd name="T43" fmla="*/ 46 h 290"/>
                <a:gd name="T44" fmla="*/ 350 w 621"/>
                <a:gd name="T45" fmla="*/ 40 h 290"/>
                <a:gd name="T46" fmla="*/ 344 w 621"/>
                <a:gd name="T47" fmla="*/ 38 h 290"/>
                <a:gd name="T48" fmla="*/ 273 w 621"/>
                <a:gd name="T49" fmla="*/ 38 h 290"/>
                <a:gd name="T50" fmla="*/ 265 w 621"/>
                <a:gd name="T51" fmla="*/ 42 h 290"/>
                <a:gd name="T52" fmla="*/ 261 w 621"/>
                <a:gd name="T53" fmla="*/ 48 h 290"/>
                <a:gd name="T54" fmla="*/ 261 w 621"/>
                <a:gd name="T55" fmla="*/ 58 h 290"/>
                <a:gd name="T56" fmla="*/ 273 w 621"/>
                <a:gd name="T57" fmla="*/ 89 h 290"/>
                <a:gd name="T58" fmla="*/ 230 w 621"/>
                <a:gd name="T59" fmla="*/ 11 h 290"/>
                <a:gd name="T60" fmla="*/ 226 w 621"/>
                <a:gd name="T61" fmla="*/ 6 h 290"/>
                <a:gd name="T62" fmla="*/ 220 w 621"/>
                <a:gd name="T63" fmla="*/ 2 h 290"/>
                <a:gd name="T64" fmla="*/ 214 w 621"/>
                <a:gd name="T65" fmla="*/ 0 h 290"/>
                <a:gd name="T66" fmla="*/ 209 w 621"/>
                <a:gd name="T67" fmla="*/ 2 h 290"/>
                <a:gd name="T68" fmla="*/ 62 w 621"/>
                <a:gd name="T69" fmla="*/ 62 h 290"/>
                <a:gd name="T70" fmla="*/ 46 w 621"/>
                <a:gd name="T71" fmla="*/ 69 h 290"/>
                <a:gd name="T72" fmla="*/ 34 w 621"/>
                <a:gd name="T73" fmla="*/ 79 h 290"/>
                <a:gd name="T74" fmla="*/ 23 w 621"/>
                <a:gd name="T75" fmla="*/ 93 h 290"/>
                <a:gd name="T76" fmla="*/ 13 w 621"/>
                <a:gd name="T77" fmla="*/ 104 h 290"/>
                <a:gd name="T78" fmla="*/ 7 w 621"/>
                <a:gd name="T79" fmla="*/ 120 h 290"/>
                <a:gd name="T80" fmla="*/ 2 w 621"/>
                <a:gd name="T81" fmla="*/ 135 h 290"/>
                <a:gd name="T82" fmla="*/ 0 w 621"/>
                <a:gd name="T83" fmla="*/ 153 h 290"/>
                <a:gd name="T84" fmla="*/ 0 w 621"/>
                <a:gd name="T85" fmla="*/ 273 h 290"/>
                <a:gd name="T86" fmla="*/ 0 w 621"/>
                <a:gd name="T87" fmla="*/ 280 h 290"/>
                <a:gd name="T88" fmla="*/ 406 w 621"/>
                <a:gd name="T89" fmla="*/ 158 h 290"/>
                <a:gd name="T90" fmla="*/ 406 w 621"/>
                <a:gd name="T91" fmla="*/ 151 h 290"/>
                <a:gd name="T92" fmla="*/ 416 w 621"/>
                <a:gd name="T93" fmla="*/ 143 h 290"/>
                <a:gd name="T94" fmla="*/ 422 w 621"/>
                <a:gd name="T95" fmla="*/ 141 h 290"/>
                <a:gd name="T96" fmla="*/ 532 w 621"/>
                <a:gd name="T97" fmla="*/ 141 h 290"/>
                <a:gd name="T98" fmla="*/ 540 w 621"/>
                <a:gd name="T99" fmla="*/ 145 h 290"/>
                <a:gd name="T100" fmla="*/ 543 w 621"/>
                <a:gd name="T101" fmla="*/ 155 h 290"/>
                <a:gd name="T102" fmla="*/ 545 w 621"/>
                <a:gd name="T103" fmla="*/ 207 h 290"/>
                <a:gd name="T104" fmla="*/ 543 w 621"/>
                <a:gd name="T105" fmla="*/ 213 h 290"/>
                <a:gd name="T106" fmla="*/ 536 w 621"/>
                <a:gd name="T107" fmla="*/ 222 h 290"/>
                <a:gd name="T108" fmla="*/ 530 w 621"/>
                <a:gd name="T109" fmla="*/ 224 h 290"/>
                <a:gd name="T110" fmla="*/ 418 w 621"/>
                <a:gd name="T111" fmla="*/ 222 h 290"/>
                <a:gd name="T112" fmla="*/ 410 w 621"/>
                <a:gd name="T113" fmla="*/ 218 h 290"/>
                <a:gd name="T114" fmla="*/ 406 w 621"/>
                <a:gd name="T115" fmla="*/ 211 h 290"/>
                <a:gd name="T116" fmla="*/ 406 w 621"/>
                <a:gd name="T117" fmla="*/ 15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1" h="290">
                  <a:moveTo>
                    <a:pt x="4" y="286"/>
                  </a:moveTo>
                  <a:lnTo>
                    <a:pt x="9" y="288"/>
                  </a:lnTo>
                  <a:lnTo>
                    <a:pt x="11" y="290"/>
                  </a:lnTo>
                  <a:lnTo>
                    <a:pt x="15" y="290"/>
                  </a:lnTo>
                  <a:lnTo>
                    <a:pt x="603" y="290"/>
                  </a:lnTo>
                  <a:lnTo>
                    <a:pt x="607" y="290"/>
                  </a:lnTo>
                  <a:lnTo>
                    <a:pt x="609" y="288"/>
                  </a:lnTo>
                  <a:lnTo>
                    <a:pt x="615" y="286"/>
                  </a:lnTo>
                  <a:lnTo>
                    <a:pt x="619" y="280"/>
                  </a:lnTo>
                  <a:lnTo>
                    <a:pt x="621" y="277"/>
                  </a:lnTo>
                  <a:lnTo>
                    <a:pt x="621" y="273"/>
                  </a:lnTo>
                  <a:lnTo>
                    <a:pt x="621" y="162"/>
                  </a:lnTo>
                  <a:lnTo>
                    <a:pt x="621" y="153"/>
                  </a:lnTo>
                  <a:lnTo>
                    <a:pt x="619" y="143"/>
                  </a:lnTo>
                  <a:lnTo>
                    <a:pt x="617" y="135"/>
                  </a:lnTo>
                  <a:lnTo>
                    <a:pt x="615" y="128"/>
                  </a:lnTo>
                  <a:lnTo>
                    <a:pt x="611" y="120"/>
                  </a:lnTo>
                  <a:lnTo>
                    <a:pt x="609" y="112"/>
                  </a:lnTo>
                  <a:lnTo>
                    <a:pt x="605" y="104"/>
                  </a:lnTo>
                  <a:lnTo>
                    <a:pt x="602" y="98"/>
                  </a:lnTo>
                  <a:lnTo>
                    <a:pt x="596" y="93"/>
                  </a:lnTo>
                  <a:lnTo>
                    <a:pt x="592" y="85"/>
                  </a:lnTo>
                  <a:lnTo>
                    <a:pt x="584" y="79"/>
                  </a:lnTo>
                  <a:lnTo>
                    <a:pt x="578" y="73"/>
                  </a:lnTo>
                  <a:lnTo>
                    <a:pt x="572" y="69"/>
                  </a:lnTo>
                  <a:lnTo>
                    <a:pt x="565" y="66"/>
                  </a:lnTo>
                  <a:lnTo>
                    <a:pt x="557" y="62"/>
                  </a:lnTo>
                  <a:lnTo>
                    <a:pt x="549" y="58"/>
                  </a:lnTo>
                  <a:lnTo>
                    <a:pt x="410" y="2"/>
                  </a:lnTo>
                  <a:lnTo>
                    <a:pt x="408" y="0"/>
                  </a:lnTo>
                  <a:lnTo>
                    <a:pt x="404" y="0"/>
                  </a:lnTo>
                  <a:lnTo>
                    <a:pt x="400" y="0"/>
                  </a:lnTo>
                  <a:lnTo>
                    <a:pt x="398" y="2"/>
                  </a:lnTo>
                  <a:lnTo>
                    <a:pt x="394" y="4"/>
                  </a:lnTo>
                  <a:lnTo>
                    <a:pt x="393" y="6"/>
                  </a:lnTo>
                  <a:lnTo>
                    <a:pt x="391" y="7"/>
                  </a:lnTo>
                  <a:lnTo>
                    <a:pt x="389" y="11"/>
                  </a:lnTo>
                  <a:lnTo>
                    <a:pt x="354" y="108"/>
                  </a:lnTo>
                  <a:lnTo>
                    <a:pt x="348" y="89"/>
                  </a:lnTo>
                  <a:lnTo>
                    <a:pt x="360" y="62"/>
                  </a:lnTo>
                  <a:lnTo>
                    <a:pt x="360" y="58"/>
                  </a:lnTo>
                  <a:lnTo>
                    <a:pt x="360" y="52"/>
                  </a:lnTo>
                  <a:lnTo>
                    <a:pt x="360" y="48"/>
                  </a:lnTo>
                  <a:lnTo>
                    <a:pt x="356" y="46"/>
                  </a:lnTo>
                  <a:lnTo>
                    <a:pt x="354" y="42"/>
                  </a:lnTo>
                  <a:lnTo>
                    <a:pt x="350" y="40"/>
                  </a:lnTo>
                  <a:lnTo>
                    <a:pt x="348" y="38"/>
                  </a:lnTo>
                  <a:lnTo>
                    <a:pt x="344" y="38"/>
                  </a:lnTo>
                  <a:lnTo>
                    <a:pt x="274" y="38"/>
                  </a:lnTo>
                  <a:lnTo>
                    <a:pt x="273" y="38"/>
                  </a:lnTo>
                  <a:lnTo>
                    <a:pt x="269" y="40"/>
                  </a:lnTo>
                  <a:lnTo>
                    <a:pt x="265" y="42"/>
                  </a:lnTo>
                  <a:lnTo>
                    <a:pt x="263" y="46"/>
                  </a:lnTo>
                  <a:lnTo>
                    <a:pt x="261" y="48"/>
                  </a:lnTo>
                  <a:lnTo>
                    <a:pt x="261" y="52"/>
                  </a:lnTo>
                  <a:lnTo>
                    <a:pt x="261" y="58"/>
                  </a:lnTo>
                  <a:lnTo>
                    <a:pt x="261" y="62"/>
                  </a:lnTo>
                  <a:lnTo>
                    <a:pt x="273" y="89"/>
                  </a:lnTo>
                  <a:lnTo>
                    <a:pt x="265" y="108"/>
                  </a:lnTo>
                  <a:lnTo>
                    <a:pt x="230" y="11"/>
                  </a:lnTo>
                  <a:lnTo>
                    <a:pt x="228" y="7"/>
                  </a:lnTo>
                  <a:lnTo>
                    <a:pt x="226" y="6"/>
                  </a:lnTo>
                  <a:lnTo>
                    <a:pt x="224" y="4"/>
                  </a:lnTo>
                  <a:lnTo>
                    <a:pt x="220" y="2"/>
                  </a:lnTo>
                  <a:lnTo>
                    <a:pt x="218" y="0"/>
                  </a:lnTo>
                  <a:lnTo>
                    <a:pt x="214" y="0"/>
                  </a:lnTo>
                  <a:lnTo>
                    <a:pt x="213" y="0"/>
                  </a:lnTo>
                  <a:lnTo>
                    <a:pt x="209" y="2"/>
                  </a:lnTo>
                  <a:lnTo>
                    <a:pt x="69" y="58"/>
                  </a:lnTo>
                  <a:lnTo>
                    <a:pt x="62" y="62"/>
                  </a:lnTo>
                  <a:lnTo>
                    <a:pt x="54" y="66"/>
                  </a:lnTo>
                  <a:lnTo>
                    <a:pt x="46" y="69"/>
                  </a:lnTo>
                  <a:lnTo>
                    <a:pt x="40" y="73"/>
                  </a:lnTo>
                  <a:lnTo>
                    <a:pt x="34" y="79"/>
                  </a:lnTo>
                  <a:lnTo>
                    <a:pt x="27" y="85"/>
                  </a:lnTo>
                  <a:lnTo>
                    <a:pt x="23" y="93"/>
                  </a:lnTo>
                  <a:lnTo>
                    <a:pt x="17" y="98"/>
                  </a:lnTo>
                  <a:lnTo>
                    <a:pt x="13" y="104"/>
                  </a:lnTo>
                  <a:lnTo>
                    <a:pt x="9" y="112"/>
                  </a:lnTo>
                  <a:lnTo>
                    <a:pt x="7" y="120"/>
                  </a:lnTo>
                  <a:lnTo>
                    <a:pt x="4" y="128"/>
                  </a:lnTo>
                  <a:lnTo>
                    <a:pt x="2" y="135"/>
                  </a:lnTo>
                  <a:lnTo>
                    <a:pt x="0" y="143"/>
                  </a:lnTo>
                  <a:lnTo>
                    <a:pt x="0" y="153"/>
                  </a:lnTo>
                  <a:lnTo>
                    <a:pt x="0" y="162"/>
                  </a:lnTo>
                  <a:lnTo>
                    <a:pt x="0" y="273"/>
                  </a:lnTo>
                  <a:lnTo>
                    <a:pt x="0" y="277"/>
                  </a:lnTo>
                  <a:lnTo>
                    <a:pt x="0" y="280"/>
                  </a:lnTo>
                  <a:lnTo>
                    <a:pt x="4" y="286"/>
                  </a:lnTo>
                  <a:close/>
                  <a:moveTo>
                    <a:pt x="406" y="158"/>
                  </a:moveTo>
                  <a:lnTo>
                    <a:pt x="406" y="155"/>
                  </a:lnTo>
                  <a:lnTo>
                    <a:pt x="406" y="151"/>
                  </a:lnTo>
                  <a:lnTo>
                    <a:pt x="410" y="145"/>
                  </a:lnTo>
                  <a:lnTo>
                    <a:pt x="416" y="143"/>
                  </a:lnTo>
                  <a:lnTo>
                    <a:pt x="418" y="141"/>
                  </a:lnTo>
                  <a:lnTo>
                    <a:pt x="422" y="141"/>
                  </a:lnTo>
                  <a:lnTo>
                    <a:pt x="530" y="141"/>
                  </a:lnTo>
                  <a:lnTo>
                    <a:pt x="532" y="141"/>
                  </a:lnTo>
                  <a:lnTo>
                    <a:pt x="536" y="143"/>
                  </a:lnTo>
                  <a:lnTo>
                    <a:pt x="540" y="145"/>
                  </a:lnTo>
                  <a:lnTo>
                    <a:pt x="543" y="151"/>
                  </a:lnTo>
                  <a:lnTo>
                    <a:pt x="543" y="155"/>
                  </a:lnTo>
                  <a:lnTo>
                    <a:pt x="545" y="158"/>
                  </a:lnTo>
                  <a:lnTo>
                    <a:pt x="545" y="207"/>
                  </a:lnTo>
                  <a:lnTo>
                    <a:pt x="543" y="211"/>
                  </a:lnTo>
                  <a:lnTo>
                    <a:pt x="543" y="213"/>
                  </a:lnTo>
                  <a:lnTo>
                    <a:pt x="540" y="218"/>
                  </a:lnTo>
                  <a:lnTo>
                    <a:pt x="536" y="222"/>
                  </a:lnTo>
                  <a:lnTo>
                    <a:pt x="532" y="222"/>
                  </a:lnTo>
                  <a:lnTo>
                    <a:pt x="530" y="224"/>
                  </a:lnTo>
                  <a:lnTo>
                    <a:pt x="422" y="224"/>
                  </a:lnTo>
                  <a:lnTo>
                    <a:pt x="418" y="222"/>
                  </a:lnTo>
                  <a:lnTo>
                    <a:pt x="416" y="222"/>
                  </a:lnTo>
                  <a:lnTo>
                    <a:pt x="410" y="218"/>
                  </a:lnTo>
                  <a:lnTo>
                    <a:pt x="406" y="213"/>
                  </a:lnTo>
                  <a:lnTo>
                    <a:pt x="406" y="211"/>
                  </a:lnTo>
                  <a:lnTo>
                    <a:pt x="406" y="207"/>
                  </a:lnTo>
                  <a:lnTo>
                    <a:pt x="406" y="15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algn="r"/>
              <a:endParaRPr lang="en-US" sz="900">
                <a:solidFill>
                  <a:schemeClr val="bg1"/>
                </a:solidFill>
              </a:endParaRPr>
            </a:p>
          </p:txBody>
        </p:sp>
      </p:grpSp>
      <p:cxnSp>
        <p:nvCxnSpPr>
          <p:cNvPr id="57" name="Straight Connector 56"/>
          <p:cNvCxnSpPr/>
          <p:nvPr/>
        </p:nvCxnSpPr>
        <p:spPr>
          <a:xfrm flipV="1">
            <a:off x="1213759" y="2710389"/>
            <a:ext cx="758818" cy="692072"/>
          </a:xfrm>
          <a:prstGeom prst="line">
            <a:avLst/>
          </a:prstGeom>
          <a:ln w="38100">
            <a:solidFill>
              <a:srgbClr val="FFFFF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050934" y="2700359"/>
            <a:ext cx="780812" cy="712132"/>
          </a:xfrm>
          <a:prstGeom prst="line">
            <a:avLst/>
          </a:prstGeom>
          <a:ln w="38100">
            <a:solidFill>
              <a:srgbClr val="FFFFF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12977" y="4122212"/>
            <a:ext cx="918866" cy="523220"/>
          </a:xfrm>
          <a:prstGeom prst="rect">
            <a:avLst/>
          </a:prstGeom>
          <a:noFill/>
        </p:spPr>
        <p:txBody>
          <a:bodyPr wrap="square" rtlCol="0">
            <a:spAutoFit/>
          </a:bodyPr>
          <a:lstStyle/>
          <a:p>
            <a:pPr algn="ctr">
              <a:spcAft>
                <a:spcPts val="1200"/>
              </a:spcAft>
            </a:pPr>
            <a:r>
              <a:rPr lang="en-US" sz="1400" dirty="0">
                <a:solidFill>
                  <a:schemeClr val="bg1"/>
                </a:solidFill>
              </a:rPr>
              <a:t>Mobile App</a:t>
            </a:r>
            <a:endParaRPr lang="en-US" sz="1050" dirty="0">
              <a:solidFill>
                <a:schemeClr val="bg1"/>
              </a:solidFill>
            </a:endParaRPr>
          </a:p>
        </p:txBody>
      </p:sp>
      <p:sp>
        <p:nvSpPr>
          <p:cNvPr id="60" name="TextBox 59"/>
          <p:cNvSpPr txBox="1"/>
          <p:nvPr/>
        </p:nvSpPr>
        <p:spPr>
          <a:xfrm>
            <a:off x="508000" y="2722804"/>
            <a:ext cx="1130300" cy="307777"/>
          </a:xfrm>
          <a:prstGeom prst="rect">
            <a:avLst/>
          </a:prstGeom>
          <a:noFill/>
        </p:spPr>
        <p:txBody>
          <a:bodyPr wrap="square" rtlCol="0">
            <a:spAutoFit/>
          </a:bodyPr>
          <a:lstStyle/>
          <a:p>
            <a:pPr algn="ctr">
              <a:spcAft>
                <a:spcPts val="1200"/>
              </a:spcAft>
            </a:pPr>
            <a:r>
              <a:rPr lang="en-US" sz="1400" dirty="0" err="1">
                <a:solidFill>
                  <a:schemeClr val="bg1"/>
                </a:solidFill>
                <a:latin typeface="+mj-lt"/>
              </a:rPr>
              <a:t>EcoMoney</a:t>
            </a:r>
            <a:endParaRPr lang="en-US" sz="1100" dirty="0">
              <a:solidFill>
                <a:schemeClr val="bg1"/>
              </a:solidFill>
              <a:latin typeface="+mj-lt"/>
            </a:endParaRPr>
          </a:p>
        </p:txBody>
      </p:sp>
      <p:sp>
        <p:nvSpPr>
          <p:cNvPr id="61" name="TextBox 60"/>
          <p:cNvSpPr txBox="1"/>
          <p:nvPr/>
        </p:nvSpPr>
        <p:spPr>
          <a:xfrm>
            <a:off x="3395723" y="4126121"/>
            <a:ext cx="1108544" cy="307777"/>
          </a:xfrm>
          <a:prstGeom prst="rect">
            <a:avLst/>
          </a:prstGeom>
          <a:noFill/>
        </p:spPr>
        <p:txBody>
          <a:bodyPr wrap="square" rtlCol="0">
            <a:spAutoFit/>
          </a:bodyPr>
          <a:lstStyle/>
          <a:p>
            <a:pPr algn="ctr">
              <a:spcAft>
                <a:spcPts val="1200"/>
              </a:spcAft>
            </a:pPr>
            <a:r>
              <a:rPr lang="en-US" altLang="ko-KR" sz="1400" dirty="0">
                <a:solidFill>
                  <a:schemeClr val="bg1"/>
                </a:solidFill>
              </a:rPr>
              <a:t>Eco-Tong</a:t>
            </a:r>
            <a:endParaRPr lang="en-US" sz="1400" dirty="0">
              <a:solidFill>
                <a:schemeClr val="bg1"/>
              </a:solidFill>
            </a:endParaRPr>
          </a:p>
        </p:txBody>
      </p:sp>
      <p:sp>
        <p:nvSpPr>
          <p:cNvPr id="62" name="TextBox 61"/>
          <p:cNvSpPr txBox="1"/>
          <p:nvPr/>
        </p:nvSpPr>
        <p:spPr>
          <a:xfrm>
            <a:off x="2072586" y="2620533"/>
            <a:ext cx="918866" cy="307777"/>
          </a:xfrm>
          <a:prstGeom prst="rect">
            <a:avLst/>
          </a:prstGeom>
          <a:noFill/>
        </p:spPr>
        <p:txBody>
          <a:bodyPr wrap="square" rtlCol="0">
            <a:spAutoFit/>
          </a:bodyPr>
          <a:lstStyle/>
          <a:p>
            <a:pPr algn="ctr">
              <a:spcAft>
                <a:spcPts val="1200"/>
              </a:spcAft>
            </a:pPr>
            <a:r>
              <a:rPr lang="en-US" altLang="ko-KR" sz="1400" dirty="0">
                <a:solidFill>
                  <a:schemeClr val="bg1"/>
                </a:solidFill>
              </a:rPr>
              <a:t>User</a:t>
            </a:r>
            <a:endParaRPr lang="en-US" sz="1400" dirty="0">
              <a:solidFill>
                <a:schemeClr val="bg1"/>
              </a:solidFill>
            </a:endParaRPr>
          </a:p>
        </p:txBody>
      </p:sp>
      <p:cxnSp>
        <p:nvCxnSpPr>
          <p:cNvPr id="63" name="Straight Connector 62"/>
          <p:cNvCxnSpPr/>
          <p:nvPr/>
        </p:nvCxnSpPr>
        <p:spPr>
          <a:xfrm flipV="1">
            <a:off x="1708482" y="3964064"/>
            <a:ext cx="1617986" cy="8272"/>
          </a:xfrm>
          <a:prstGeom prst="line">
            <a:avLst/>
          </a:prstGeom>
          <a:ln w="38100">
            <a:solidFill>
              <a:srgbClr val="FFFFF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162684" y="4106512"/>
            <a:ext cx="780589" cy="276999"/>
          </a:xfrm>
          <a:prstGeom prst="rect">
            <a:avLst/>
          </a:prstGeom>
          <a:noFill/>
        </p:spPr>
        <p:txBody>
          <a:bodyPr wrap="square" rtlCol="0">
            <a:spAutoFit/>
          </a:bodyPr>
          <a:lstStyle/>
          <a:p>
            <a:pPr algn="ctr">
              <a:spcAft>
                <a:spcPts val="1200"/>
              </a:spcAft>
            </a:pPr>
            <a:r>
              <a:rPr lang="en-US" sz="1200" dirty="0">
                <a:solidFill>
                  <a:schemeClr val="bg1"/>
                </a:solidFill>
                <a:latin typeface="+mj-lt"/>
              </a:rPr>
              <a:t>Transmit</a:t>
            </a:r>
            <a:endParaRPr lang="en-US" sz="1000" dirty="0">
              <a:solidFill>
                <a:schemeClr val="bg1"/>
              </a:solidFill>
              <a:latin typeface="+mj-lt"/>
            </a:endParaRPr>
          </a:p>
        </p:txBody>
      </p:sp>
      <p:sp>
        <p:nvSpPr>
          <p:cNvPr id="65" name="TextBox 64"/>
          <p:cNvSpPr txBox="1"/>
          <p:nvPr/>
        </p:nvSpPr>
        <p:spPr>
          <a:xfrm>
            <a:off x="3562651" y="2727578"/>
            <a:ext cx="780589" cy="307777"/>
          </a:xfrm>
          <a:prstGeom prst="rect">
            <a:avLst/>
          </a:prstGeom>
          <a:noFill/>
        </p:spPr>
        <p:txBody>
          <a:bodyPr wrap="square" rtlCol="0">
            <a:spAutoFit/>
          </a:bodyPr>
          <a:lstStyle/>
          <a:p>
            <a:pPr algn="ctr">
              <a:spcAft>
                <a:spcPts val="1200"/>
              </a:spcAft>
            </a:pPr>
            <a:r>
              <a:rPr lang="en-US" sz="1400" dirty="0">
                <a:solidFill>
                  <a:schemeClr val="bg1"/>
                </a:solidFill>
                <a:latin typeface="+mj-lt"/>
              </a:rPr>
              <a:t>Litter</a:t>
            </a:r>
            <a:endParaRPr lang="en-US" sz="1100" dirty="0">
              <a:solidFill>
                <a:schemeClr val="bg1"/>
              </a:solidFill>
              <a:latin typeface="+mj-lt"/>
            </a:endParaRPr>
          </a:p>
        </p:txBody>
      </p:sp>
      <p:pic>
        <p:nvPicPr>
          <p:cNvPr id="66" name="Picture 65" descr="recycle bi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4534" y="3572933"/>
            <a:ext cx="567266" cy="567266"/>
          </a:xfrm>
          <a:prstGeom prst="rect">
            <a:avLst/>
          </a:prstGeom>
        </p:spPr>
      </p:pic>
      <p:pic>
        <p:nvPicPr>
          <p:cNvPr id="67" name="Picture 66" descr="in__mobile_app_89147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134" y="3575303"/>
            <a:ext cx="694266" cy="573364"/>
          </a:xfrm>
          <a:prstGeom prst="rect">
            <a:avLst/>
          </a:prstGeom>
        </p:spPr>
      </p:pic>
      <p:pic>
        <p:nvPicPr>
          <p:cNvPr id="5" name="Picture 4" descr="250px-Seoul_Yongsan-gu.svgd.png"/>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664200" y="1320800"/>
            <a:ext cx="3517900" cy="3517900"/>
          </a:xfrm>
          <a:prstGeom prst="rect">
            <a:avLst/>
          </a:prstGeom>
        </p:spPr>
      </p:pic>
      <p:pic>
        <p:nvPicPr>
          <p:cNvPr id="6" name="Picture 5" descr="img_organ_gu_21.jpg"/>
          <p:cNvPicPr>
            <a:picLocks noChangeAspect="1"/>
          </p:cNvPicPr>
          <p:nvPr/>
        </p:nvPicPr>
        <p:blipFill rotWithShape="1">
          <a:blip r:embed="rId7">
            <a:extLst>
              <a:ext uri="{28A0092B-C50C-407E-A947-70E740481C1C}">
                <a14:useLocalDpi xmlns:a14="http://schemas.microsoft.com/office/drawing/2010/main" val="0"/>
              </a:ext>
            </a:extLst>
          </a:blip>
          <a:srcRect l="10001" t="33333" r="5999" b="34666"/>
          <a:stretch/>
        </p:blipFill>
        <p:spPr>
          <a:xfrm>
            <a:off x="6908800" y="2630110"/>
            <a:ext cx="1130300" cy="430590"/>
          </a:xfrm>
          <a:prstGeom prst="rect">
            <a:avLst/>
          </a:prstGeom>
        </p:spPr>
      </p:pic>
      <p:pic>
        <p:nvPicPr>
          <p:cNvPr id="8" name="Picture 7" descr="unnamed.png"/>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94900" y="4838700"/>
            <a:ext cx="660400" cy="660400"/>
          </a:xfrm>
          <a:prstGeom prst="rect">
            <a:avLst/>
          </a:prstGeom>
        </p:spPr>
      </p:pic>
      <p:sp>
        <p:nvSpPr>
          <p:cNvPr id="11" name="Up Arrow Callout 10"/>
          <p:cNvSpPr/>
          <p:nvPr/>
        </p:nvSpPr>
        <p:spPr>
          <a:xfrm>
            <a:off x="7035800" y="3797300"/>
            <a:ext cx="876300" cy="1638300"/>
          </a:xfrm>
          <a:prstGeom prst="upArrowCallout">
            <a:avLst/>
          </a:prstGeom>
          <a:solidFill>
            <a:srgbClr val="D3F4C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200" dirty="0">
                <a:solidFill>
                  <a:schemeClr val="tx1"/>
                </a:solidFill>
              </a:rPr>
              <a:t>Pilot in </a:t>
            </a:r>
            <a:r>
              <a:rPr lang="en-US" altLang="ko-KR" sz="1200" dirty="0" err="1">
                <a:solidFill>
                  <a:schemeClr val="tx1"/>
                </a:solidFill>
              </a:rPr>
              <a:t>Yongsan-gu</a:t>
            </a:r>
            <a:endParaRPr lang="en-US" sz="1200" dirty="0">
              <a:solidFill>
                <a:schemeClr val="tx1"/>
              </a:solidFill>
            </a:endParaRPr>
          </a:p>
          <a:p>
            <a:pPr algn="ctr"/>
            <a:endParaRPr lang="en-US" sz="1200" dirty="0">
              <a:solidFill>
                <a:schemeClr val="tx1"/>
              </a:solidFill>
            </a:endParaRPr>
          </a:p>
        </p:txBody>
      </p:sp>
      <p:pic>
        <p:nvPicPr>
          <p:cNvPr id="12" name="Picture 11" descr="3.png"/>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51037" y1="62656" x2="51037" y2="62656"/>
                        <a14:foregroundMark x1="37137" y1="45851" x2="37137" y2="45851"/>
                      </a14:backgroundRemoval>
                    </a14:imgEffect>
                  </a14:imgLayer>
                </a14:imgProps>
              </a:ext>
              <a:ext uri="{28A0092B-C50C-407E-A947-70E740481C1C}">
                <a14:useLocalDpi xmlns:a14="http://schemas.microsoft.com/office/drawing/2010/main" val="0"/>
              </a:ext>
            </a:extLst>
          </a:blip>
          <a:srcRect l="12451" r="15953" b="14148"/>
          <a:stretch/>
        </p:blipFill>
        <p:spPr>
          <a:xfrm>
            <a:off x="9334500" y="1358900"/>
            <a:ext cx="2336800" cy="3149600"/>
          </a:xfrm>
          <a:prstGeom prst="rect">
            <a:avLst/>
          </a:prstGeom>
        </p:spPr>
      </p:pic>
      <p:pic>
        <p:nvPicPr>
          <p:cNvPr id="27" name="Picture 26" descr="14-512.png"/>
          <p:cNvPicPr>
            <a:picLocks noChangeAspect="1"/>
          </p:cNvPicPr>
          <p:nvPr/>
        </p:nvPicPr>
        <p:blipFill>
          <a:blip r:embed="rId11" cstate="print">
            <a:extLst>
              <a:ext uri="{BEBA8EAE-BF5A-486C-A8C5-ECC9F3942E4B}">
                <a14:imgProps xmlns:a14="http://schemas.microsoft.com/office/drawing/2010/main">
                  <a14:imgLayer r:embed="rId12">
                    <a14:imgEffect>
                      <a14:backgroundRemoval t="1778" b="100000" l="28000" r="72889">
                        <a14:foregroundMark x1="46667" y1="49778" x2="46667" y2="49778"/>
                        <a14:foregroundMark x1="34222" y1="38222" x2="67111" y2="69333"/>
                        <a14:foregroundMark x1="56000" y1="44000" x2="56000" y2="44000"/>
                        <a14:backgroundMark x1="55111" y1="52000" x2="71556" y2="36444"/>
                        <a14:backgroundMark x1="39111" y1="10667" x2="39111" y2="10667"/>
                      </a14:backgroundRemoval>
                    </a14:imgEffect>
                  </a14:imgLayer>
                </a14:imgProps>
              </a:ext>
              <a:ext uri="{28A0092B-C50C-407E-A947-70E740481C1C}">
                <a14:useLocalDpi xmlns:a14="http://schemas.microsoft.com/office/drawing/2010/main" val="0"/>
              </a:ext>
            </a:extLst>
          </a:blip>
          <a:stretch>
            <a:fillRect/>
          </a:stretch>
        </p:blipFill>
        <p:spPr>
          <a:xfrm>
            <a:off x="10039350" y="1574800"/>
            <a:ext cx="577850" cy="577850"/>
          </a:xfrm>
          <a:prstGeom prst="rect">
            <a:avLst/>
          </a:prstGeom>
        </p:spPr>
      </p:pic>
    </p:spTree>
    <p:extLst>
      <p:ext uri="{BB962C8B-B14F-4D97-AF65-F5344CB8AC3E}">
        <p14:creationId xmlns:p14="http://schemas.microsoft.com/office/powerpoint/2010/main" val="1913207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153400" y="658461"/>
            <a:ext cx="2803207" cy="5697889"/>
          </a:xfrm>
          <a:prstGeom prst="rect">
            <a:avLst/>
          </a:prstGeom>
          <a:effectLst>
            <a:outerShdw blurRad="228600" dist="76200" dir="2700000" algn="tl" rotWithShape="0">
              <a:prstClr val="black">
                <a:alpha val="40000"/>
              </a:prstClr>
            </a:outerShdw>
          </a:effectLst>
        </p:spPr>
      </p:pic>
      <p:sp>
        <p:nvSpPr>
          <p:cNvPr id="6" name="TextBox 5"/>
          <p:cNvSpPr txBox="1"/>
          <p:nvPr/>
        </p:nvSpPr>
        <p:spPr>
          <a:xfrm>
            <a:off x="753630" y="2903282"/>
            <a:ext cx="5852423" cy="3016210"/>
          </a:xfrm>
          <a:prstGeom prst="rect">
            <a:avLst/>
          </a:prstGeom>
          <a:noFill/>
        </p:spPr>
        <p:txBody>
          <a:bodyPr wrap="square" rtlCol="0">
            <a:spAutoFit/>
          </a:bodyPr>
          <a:lstStyle/>
          <a:p>
            <a:pPr marL="285750" indent="-285750">
              <a:spcAft>
                <a:spcPts val="1200"/>
              </a:spcAft>
              <a:buFont typeface="Wingdings" panose="05000000000000000000" pitchFamily="2" charset="2"/>
              <a:buChar char="§"/>
            </a:pPr>
            <a:r>
              <a:rPr lang="en-US" altLang="ko-KR" sz="1600" dirty="0">
                <a:solidFill>
                  <a:schemeClr val="tx1">
                    <a:lumMod val="65000"/>
                    <a:lumOff val="35000"/>
                  </a:schemeClr>
                </a:solidFill>
              </a:rPr>
              <a:t>Through added feature on Smart </a:t>
            </a:r>
            <a:r>
              <a:rPr lang="en-US" altLang="ko-KR" sz="1600" dirty="0" err="1">
                <a:solidFill>
                  <a:schemeClr val="tx1">
                    <a:lumMod val="65000"/>
                    <a:lumOff val="35000"/>
                  </a:schemeClr>
                </a:solidFill>
              </a:rPr>
              <a:t>Sookmyung</a:t>
            </a:r>
            <a:r>
              <a:rPr lang="en-US" altLang="ko-KR" sz="1600" dirty="0">
                <a:solidFill>
                  <a:schemeClr val="tx1">
                    <a:lumMod val="65000"/>
                    <a:lumOff val="35000"/>
                  </a:schemeClr>
                </a:solidFill>
              </a:rPr>
              <a:t> application, students can obtain Eco-Money from using Eco-Tong</a:t>
            </a:r>
            <a:endParaRPr lang="ko-KR" altLang="en-US" sz="1600" dirty="0">
              <a:solidFill>
                <a:schemeClr val="tx1">
                  <a:lumMod val="65000"/>
                  <a:lumOff val="35000"/>
                </a:schemeClr>
              </a:solidFill>
            </a:endParaRPr>
          </a:p>
          <a:p>
            <a:pPr marL="285750" indent="-285750">
              <a:spcAft>
                <a:spcPts val="1200"/>
              </a:spcAft>
              <a:buFont typeface="Wingdings" panose="05000000000000000000" pitchFamily="2" charset="2"/>
              <a:buChar char="§"/>
            </a:pPr>
            <a:r>
              <a:rPr lang="en-US" sz="1600" dirty="0">
                <a:solidFill>
                  <a:schemeClr val="tx1">
                    <a:lumMod val="65000"/>
                    <a:lumOff val="35000"/>
                  </a:schemeClr>
                </a:solidFill>
              </a:rPr>
              <a:t>The obtained Eco-Money can be further utilized in any chosen </a:t>
            </a:r>
            <a:r>
              <a:rPr lang="en-US" altLang="ko-KR" sz="1600" dirty="0">
                <a:solidFill>
                  <a:schemeClr val="tx1">
                    <a:lumMod val="65000"/>
                    <a:lumOff val="35000"/>
                  </a:schemeClr>
                </a:solidFill>
              </a:rPr>
              <a:t>form </a:t>
            </a:r>
            <a:r>
              <a:rPr lang="en-US" sz="1600" dirty="0">
                <a:solidFill>
                  <a:schemeClr val="tx1">
                    <a:lumMod val="65000"/>
                    <a:lumOff val="35000"/>
                  </a:schemeClr>
                </a:solidFill>
              </a:rPr>
              <a:t>of T-money mileage, </a:t>
            </a:r>
            <a:r>
              <a:rPr lang="en-US" sz="1600" dirty="0" err="1">
                <a:solidFill>
                  <a:schemeClr val="tx1">
                    <a:lumMod val="65000"/>
                    <a:lumOff val="35000"/>
                  </a:schemeClr>
                </a:solidFill>
              </a:rPr>
              <a:t>Shinhan</a:t>
            </a:r>
            <a:r>
              <a:rPr lang="en-US" sz="1600" dirty="0">
                <a:solidFill>
                  <a:schemeClr val="tx1">
                    <a:lumMod val="65000"/>
                    <a:lumOff val="35000"/>
                  </a:schemeClr>
                </a:solidFill>
              </a:rPr>
              <a:t> S-poin</a:t>
            </a:r>
            <a:r>
              <a:rPr lang="en-US" altLang="ko-KR" sz="1600" dirty="0">
                <a:solidFill>
                  <a:schemeClr val="tx1">
                    <a:lumMod val="65000"/>
                    <a:lumOff val="35000"/>
                  </a:schemeClr>
                </a:solidFill>
              </a:rPr>
              <a:t>t or</a:t>
            </a:r>
            <a:r>
              <a:rPr lang="en-US" sz="1600" dirty="0">
                <a:solidFill>
                  <a:schemeClr val="tx1">
                    <a:lumMod val="65000"/>
                    <a:lumOff val="35000"/>
                  </a:schemeClr>
                </a:solidFill>
              </a:rPr>
              <a:t> mobile phone carriers’ membership points</a:t>
            </a:r>
          </a:p>
          <a:p>
            <a:pPr marL="285750" indent="-285750">
              <a:spcAft>
                <a:spcPts val="1200"/>
              </a:spcAft>
              <a:buFont typeface="Wingdings" panose="05000000000000000000" pitchFamily="2" charset="2"/>
              <a:buChar char="§"/>
            </a:pPr>
            <a:r>
              <a:rPr lang="en-US" sz="1600" dirty="0">
                <a:solidFill>
                  <a:schemeClr val="tx1">
                    <a:lumMod val="65000"/>
                    <a:lumOff val="35000"/>
                  </a:schemeClr>
                </a:solidFill>
              </a:rPr>
              <a:t>Starting from </a:t>
            </a:r>
            <a:r>
              <a:rPr lang="en-US" sz="1600" dirty="0" err="1">
                <a:solidFill>
                  <a:schemeClr val="tx1">
                    <a:lumMod val="65000"/>
                    <a:lumOff val="35000"/>
                  </a:schemeClr>
                </a:solidFill>
              </a:rPr>
              <a:t>Sookmyung</a:t>
            </a:r>
            <a:r>
              <a:rPr lang="en-US" sz="1600" dirty="0">
                <a:solidFill>
                  <a:schemeClr val="tx1">
                    <a:lumMod val="65000"/>
                    <a:lumOff val="35000"/>
                  </a:schemeClr>
                </a:solidFill>
              </a:rPr>
              <a:t> Women’s University and </a:t>
            </a:r>
            <a:r>
              <a:rPr lang="en-US" sz="1600" dirty="0" err="1">
                <a:solidFill>
                  <a:schemeClr val="tx1">
                    <a:lumMod val="65000"/>
                    <a:lumOff val="35000"/>
                  </a:schemeClr>
                </a:solidFill>
              </a:rPr>
              <a:t>Yongsangu</a:t>
            </a:r>
            <a:r>
              <a:rPr lang="en-US" sz="1600" dirty="0">
                <a:solidFill>
                  <a:schemeClr val="tx1">
                    <a:lumMod val="65000"/>
                    <a:lumOff val="35000"/>
                  </a:schemeClr>
                </a:solidFill>
              </a:rPr>
              <a:t>, </a:t>
            </a:r>
            <a:r>
              <a:rPr lang="en-US" altLang="ko-KR" sz="1600" dirty="0">
                <a:solidFill>
                  <a:schemeClr val="tx1">
                    <a:lumMod val="65000"/>
                    <a:lumOff val="35000"/>
                  </a:schemeClr>
                </a:solidFill>
              </a:rPr>
              <a:t>Eco-Tong will be widely installed in many parts of Seoul City</a:t>
            </a:r>
            <a:endParaRPr lang="en-US" sz="1600" dirty="0">
              <a:solidFill>
                <a:schemeClr val="tx1">
                  <a:lumMod val="65000"/>
                  <a:lumOff val="35000"/>
                </a:schemeClr>
              </a:solidFill>
            </a:endParaRPr>
          </a:p>
          <a:p>
            <a:pPr marL="285750" indent="-285750">
              <a:spcAft>
                <a:spcPts val="1200"/>
              </a:spcAft>
              <a:buFont typeface="Wingdings" panose="05000000000000000000" pitchFamily="2" charset="2"/>
              <a:buChar char="§"/>
            </a:pPr>
            <a:r>
              <a:rPr lang="en-US" sz="1600" dirty="0">
                <a:solidFill>
                  <a:schemeClr val="tx1">
                    <a:lumMod val="65000"/>
                    <a:lumOff val="35000"/>
                  </a:schemeClr>
                </a:solidFill>
              </a:rPr>
              <a:t>This service will be provided through a separate application called ‘</a:t>
            </a:r>
            <a:r>
              <a:rPr lang="en-US" sz="1600" dirty="0" err="1">
                <a:solidFill>
                  <a:schemeClr val="tx1">
                    <a:lumMod val="65000"/>
                    <a:lumOff val="35000"/>
                  </a:schemeClr>
                </a:solidFill>
              </a:rPr>
              <a:t>EcoMoney</a:t>
            </a:r>
            <a:r>
              <a:rPr lang="en-US" sz="1600" dirty="0">
                <a:solidFill>
                  <a:schemeClr val="tx1">
                    <a:lumMod val="65000"/>
                    <a:lumOff val="35000"/>
                  </a:schemeClr>
                </a:solidFill>
              </a:rPr>
              <a:t>’, which can be downloaded on either </a:t>
            </a:r>
            <a:r>
              <a:rPr lang="en-US" sz="1600" dirty="0" err="1">
                <a:solidFill>
                  <a:schemeClr val="tx1">
                    <a:lumMod val="65000"/>
                    <a:lumOff val="35000"/>
                  </a:schemeClr>
                </a:solidFill>
              </a:rPr>
              <a:t>Appstore</a:t>
            </a:r>
            <a:r>
              <a:rPr lang="en-US" sz="1600" dirty="0">
                <a:solidFill>
                  <a:schemeClr val="tx1">
                    <a:lumMod val="65000"/>
                    <a:lumOff val="35000"/>
                  </a:schemeClr>
                </a:solidFill>
              </a:rPr>
              <a:t> or </a:t>
            </a:r>
            <a:r>
              <a:rPr lang="en-US" sz="1600" dirty="0" err="1">
                <a:solidFill>
                  <a:schemeClr val="tx1">
                    <a:lumMod val="65000"/>
                    <a:lumOff val="35000"/>
                  </a:schemeClr>
                </a:solidFill>
              </a:rPr>
              <a:t>Playstore</a:t>
            </a:r>
            <a:endParaRPr lang="en-US" sz="1100" dirty="0">
              <a:solidFill>
                <a:schemeClr val="tx1">
                  <a:lumMod val="65000"/>
                  <a:lumOff val="35000"/>
                </a:schemeClr>
              </a:solidFill>
            </a:endParaRPr>
          </a:p>
        </p:txBody>
      </p:sp>
      <p:sp>
        <p:nvSpPr>
          <p:cNvPr id="8" name="TextBox 7"/>
          <p:cNvSpPr txBox="1"/>
          <p:nvPr/>
        </p:nvSpPr>
        <p:spPr>
          <a:xfrm>
            <a:off x="753630" y="2054794"/>
            <a:ext cx="4647519" cy="646331"/>
          </a:xfrm>
          <a:prstGeom prst="rect">
            <a:avLst/>
          </a:prstGeom>
          <a:noFill/>
        </p:spPr>
        <p:txBody>
          <a:bodyPr wrap="square" rtlCol="0">
            <a:spAutoFit/>
          </a:bodyPr>
          <a:lstStyle/>
          <a:p>
            <a:pPr>
              <a:spcAft>
                <a:spcPts val="1200"/>
              </a:spcAft>
            </a:pPr>
            <a:r>
              <a:rPr lang="en-US" sz="3600" dirty="0">
                <a:solidFill>
                  <a:schemeClr val="tx1">
                    <a:lumMod val="65000"/>
                    <a:lumOff val="35000"/>
                  </a:schemeClr>
                </a:solidFill>
                <a:latin typeface="+mj-lt"/>
              </a:rPr>
              <a:t>Our Service</a:t>
            </a:r>
            <a:endParaRPr lang="en-US" sz="2400" dirty="0">
              <a:solidFill>
                <a:schemeClr val="tx1">
                  <a:lumMod val="65000"/>
                  <a:lumOff val="35000"/>
                </a:schemeClr>
              </a:solidFill>
              <a:latin typeface="+mj-lt"/>
            </a:endParaRPr>
          </a:p>
        </p:txBody>
      </p:sp>
      <p:pic>
        <p:nvPicPr>
          <p:cNvPr id="9" name="Picture 8" descr="logo_eco_og.png"/>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3000" b="68200" l="10533" r="30800">
                        <a14:foregroundMark x1="24400" y1="63400" x2="24400" y2="63400"/>
                        <a14:foregroundMark x1="16000" y1="48600" x2="16000" y2="48600"/>
                        <a14:foregroundMark x1="19467" y1="49400" x2="19467" y2="49400"/>
                        <a14:foregroundMark x1="23333" y1="49800" x2="23333" y2="49800"/>
                        <a14:foregroundMark x1="21067" y1="54600" x2="21067" y2="54600"/>
                        <a14:foregroundMark x1="19467" y1="55800" x2="19467" y2="55800"/>
                        <a14:foregroundMark x1="16400" y1="55200" x2="16400" y2="55200"/>
                        <a14:foregroundMark x1="16933" y1="54200" x2="16933" y2="54200"/>
                        <a14:foregroundMark x1="23733" y1="54800" x2="23733" y2="54800"/>
                        <a14:foregroundMark x1="26133" y1="54600" x2="26133" y2="54600"/>
                      </a14:backgroundRemoval>
                    </a14:imgEffect>
                  </a14:imgLayer>
                </a14:imgProps>
              </a:ext>
              <a:ext uri="{28A0092B-C50C-407E-A947-70E740481C1C}">
                <a14:useLocalDpi xmlns:a14="http://schemas.microsoft.com/office/drawing/2010/main" val="0"/>
              </a:ext>
            </a:extLst>
          </a:blip>
          <a:srcRect l="9822" t="31467" r="68844" b="31200"/>
          <a:stretch/>
        </p:blipFill>
        <p:spPr>
          <a:xfrm>
            <a:off x="11415486" y="6011332"/>
            <a:ext cx="624114" cy="728133"/>
          </a:xfrm>
          <a:prstGeom prst="rect">
            <a:avLst/>
          </a:prstGeom>
        </p:spPr>
      </p:pic>
      <p:pic>
        <p:nvPicPr>
          <p:cNvPr id="3" name="Picture 2" descr="KakaoTalk_Photo_2018-11-24-05-01-21.jpeg"/>
          <p:cNvPicPr>
            <a:picLocks noChangeAspect="1"/>
          </p:cNvPicPr>
          <p:nvPr/>
        </p:nvPicPr>
        <p:blipFill rotWithShape="1">
          <a:blip r:embed="rId5" cstate="print">
            <a:extLst>
              <a:ext uri="{28A0092B-C50C-407E-A947-70E740481C1C}">
                <a14:useLocalDpi xmlns:a14="http://schemas.microsoft.com/office/drawing/2010/main" val="0"/>
              </a:ext>
            </a:extLst>
          </a:blip>
          <a:srcRect t="3148"/>
          <a:stretch/>
        </p:blipFill>
        <p:spPr>
          <a:xfrm>
            <a:off x="8216900" y="1267160"/>
            <a:ext cx="2679700" cy="4447840"/>
          </a:xfrm>
          <a:prstGeom prst="rect">
            <a:avLst/>
          </a:prstGeom>
        </p:spPr>
      </p:pic>
      <p:sp>
        <p:nvSpPr>
          <p:cNvPr id="10" name="Right Arrow 9"/>
          <p:cNvSpPr/>
          <p:nvPr/>
        </p:nvSpPr>
        <p:spPr>
          <a:xfrm>
            <a:off x="7696200" y="3022600"/>
            <a:ext cx="355600" cy="2159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660399" y="342105"/>
            <a:ext cx="2169428" cy="673895"/>
          </a:xfrm>
          <a:prstGeom prst="roundRect">
            <a:avLst>
              <a:gd name="adj" fmla="val 50000"/>
            </a:avLst>
          </a:prstGeom>
          <a:solidFill>
            <a:srgbClr val="85CC18"/>
          </a:solidFill>
          <a:effectLst>
            <a:outerShdw blurRad="152400" sx="102000" sy="102000" algn="ctr" rotWithShape="0">
              <a:prstClr val="black">
                <a:alpha val="14000"/>
              </a:prstClr>
            </a:outerShdw>
          </a:effectLst>
        </p:spPr>
        <p:txBody>
          <a:bodyPr vert="horz" lIns="182880" tIns="45720" rIns="182880" bIns="0" rtlCol="0" anchor="ctr">
            <a:noAutofit/>
          </a:bodyPr>
          <a:lstStyle>
            <a:lvl1pPr algn="l" defTabSz="914400" rtl="0" eaLnBrk="1" latinLnBrk="0" hangingPunct="1">
              <a:lnSpc>
                <a:spcPct val="100000"/>
              </a:lnSpc>
              <a:spcBef>
                <a:spcPct val="0"/>
              </a:spcBef>
              <a:buNone/>
              <a:defRPr lang="en-US" sz="3600" kern="1200">
                <a:solidFill>
                  <a:schemeClr val="bg1"/>
                </a:solidFill>
                <a:latin typeface="+mj-lt"/>
                <a:ea typeface="+mj-ea"/>
                <a:cs typeface="+mj-cs"/>
              </a:defRPr>
            </a:lvl1pPr>
          </a:lstStyle>
          <a:p>
            <a:pPr algn="dist"/>
            <a:r>
              <a:rPr lang="nl-NL" sz="2800" dirty="0"/>
              <a:t>Design</a:t>
            </a:r>
            <a:endParaRPr lang="nl-NL" sz="3200" dirty="0"/>
          </a:p>
        </p:txBody>
      </p:sp>
    </p:spTree>
    <p:extLst>
      <p:ext uri="{BB962C8B-B14F-4D97-AF65-F5344CB8AC3E}">
        <p14:creationId xmlns:p14="http://schemas.microsoft.com/office/powerpoint/2010/main" val="271603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DE3E19F-02C1-4219-A00A-045ED18507E8}" type="slidenum">
              <a:rPr lang="en-US" smtClean="0"/>
              <a:pPr/>
              <a:t>9</a:t>
            </a:fld>
            <a:endParaRPr lang="en-US"/>
          </a:p>
        </p:txBody>
      </p:sp>
      <p:sp>
        <p:nvSpPr>
          <p:cNvPr id="17" name="Rectangle 16"/>
          <p:cNvSpPr/>
          <p:nvPr/>
        </p:nvSpPr>
        <p:spPr>
          <a:xfrm>
            <a:off x="7295949" y="0"/>
            <a:ext cx="48960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737106" y="3343587"/>
            <a:ext cx="4140469" cy="1762021"/>
          </a:xfrm>
          <a:prstGeom prst="rect">
            <a:avLst/>
          </a:prstGeom>
          <a:noFill/>
        </p:spPr>
        <p:txBody>
          <a:bodyPr wrap="square" rtlCol="0">
            <a:spAutoFit/>
          </a:bodyPr>
          <a:lstStyle/>
          <a:p>
            <a:pPr>
              <a:lnSpc>
                <a:spcPct val="130000"/>
              </a:lnSpc>
            </a:pPr>
            <a:r>
              <a:rPr lang="en-US" sz="1400" dirty="0">
                <a:solidFill>
                  <a:schemeClr val="bg1"/>
                </a:solidFill>
              </a:rPr>
              <a:t>In order to encourage  frequent use of Eco-Tong, 50 Eco points will be given followed by appropriate litter. To prevent abuses, maximum reward per day will be limited to 500 points. Through collaborating with other businesses and institutions, Eco-Money will be converted into other forms of points to boost UX.</a:t>
            </a:r>
            <a:endParaRPr lang="en-US" sz="1050" dirty="0">
              <a:solidFill>
                <a:schemeClr val="bg1"/>
              </a:solidFill>
            </a:endParaRPr>
          </a:p>
        </p:txBody>
      </p:sp>
      <p:sp>
        <p:nvSpPr>
          <p:cNvPr id="26" name="TextBox 25"/>
          <p:cNvSpPr txBox="1"/>
          <p:nvPr/>
        </p:nvSpPr>
        <p:spPr>
          <a:xfrm>
            <a:off x="7737106" y="2147978"/>
            <a:ext cx="3987800" cy="954107"/>
          </a:xfrm>
          <a:prstGeom prst="rect">
            <a:avLst/>
          </a:prstGeom>
          <a:noFill/>
        </p:spPr>
        <p:txBody>
          <a:bodyPr wrap="square" rtlCol="0">
            <a:spAutoFit/>
          </a:bodyPr>
          <a:lstStyle/>
          <a:p>
            <a:pPr>
              <a:spcAft>
                <a:spcPts val="1200"/>
              </a:spcAft>
            </a:pPr>
            <a:r>
              <a:rPr lang="en-US" sz="2800" dirty="0">
                <a:solidFill>
                  <a:schemeClr val="bg1"/>
                </a:solidFill>
                <a:latin typeface="+mj-lt"/>
              </a:rPr>
              <a:t>Boosting Eco-friendly waste culture</a:t>
            </a:r>
            <a:endParaRPr lang="en-US" dirty="0">
              <a:solidFill>
                <a:schemeClr val="bg1"/>
              </a:solidFill>
              <a:latin typeface="+mj-lt"/>
            </a:endParaRPr>
          </a:p>
        </p:txBody>
      </p:sp>
      <p:sp>
        <p:nvSpPr>
          <p:cNvPr id="16" name="TextBox 15"/>
          <p:cNvSpPr txBox="1"/>
          <p:nvPr/>
        </p:nvSpPr>
        <p:spPr>
          <a:xfrm>
            <a:off x="623335" y="3407762"/>
            <a:ext cx="1738865" cy="461665"/>
          </a:xfrm>
          <a:prstGeom prst="rect">
            <a:avLst/>
          </a:prstGeom>
          <a:noFill/>
        </p:spPr>
        <p:txBody>
          <a:bodyPr wrap="square" rtlCol="0">
            <a:spAutoFit/>
          </a:bodyPr>
          <a:lstStyle/>
          <a:p>
            <a:pPr algn="ctr">
              <a:spcAft>
                <a:spcPts val="1200"/>
              </a:spcAft>
            </a:pPr>
            <a:r>
              <a:rPr lang="en-US" sz="1200" dirty="0">
                <a:solidFill>
                  <a:schemeClr val="tx1">
                    <a:lumMod val="65000"/>
                    <a:lumOff val="35000"/>
                  </a:schemeClr>
                </a:solidFill>
              </a:rPr>
              <a:t>Contribution to waste reduce</a:t>
            </a:r>
          </a:p>
        </p:txBody>
      </p:sp>
      <p:sp>
        <p:nvSpPr>
          <p:cNvPr id="18" name="TextBox 17"/>
          <p:cNvSpPr txBox="1"/>
          <p:nvPr/>
        </p:nvSpPr>
        <p:spPr>
          <a:xfrm>
            <a:off x="3763740" y="3363291"/>
            <a:ext cx="1582960" cy="461665"/>
          </a:xfrm>
          <a:prstGeom prst="rect">
            <a:avLst/>
          </a:prstGeom>
          <a:noFill/>
        </p:spPr>
        <p:txBody>
          <a:bodyPr wrap="square" rtlCol="0">
            <a:spAutoFit/>
          </a:bodyPr>
          <a:lstStyle/>
          <a:p>
            <a:pPr algn="ctr">
              <a:spcAft>
                <a:spcPts val="1200"/>
              </a:spcAft>
            </a:pPr>
            <a:r>
              <a:rPr lang="en-US" altLang="ko-KR" sz="1200" dirty="0">
                <a:solidFill>
                  <a:schemeClr val="tx1">
                    <a:lumMod val="65000"/>
                    <a:lumOff val="35000"/>
                  </a:schemeClr>
                </a:solidFill>
              </a:rPr>
              <a:t>Receiving Eco-Money as a reward each time</a:t>
            </a:r>
            <a:endParaRPr lang="en-US" sz="1200" dirty="0">
              <a:solidFill>
                <a:schemeClr val="tx1">
                  <a:lumMod val="65000"/>
                  <a:lumOff val="35000"/>
                </a:schemeClr>
              </a:solidFill>
            </a:endParaRPr>
          </a:p>
        </p:txBody>
      </p:sp>
      <p:sp>
        <p:nvSpPr>
          <p:cNvPr id="19" name="TextBox 18"/>
          <p:cNvSpPr txBox="1"/>
          <p:nvPr/>
        </p:nvSpPr>
        <p:spPr>
          <a:xfrm>
            <a:off x="446501" y="5861854"/>
            <a:ext cx="2093499" cy="461665"/>
          </a:xfrm>
          <a:prstGeom prst="rect">
            <a:avLst/>
          </a:prstGeom>
          <a:noFill/>
        </p:spPr>
        <p:txBody>
          <a:bodyPr wrap="square" rtlCol="0">
            <a:spAutoFit/>
          </a:bodyPr>
          <a:lstStyle/>
          <a:p>
            <a:pPr algn="ctr">
              <a:spcAft>
                <a:spcPts val="1200"/>
              </a:spcAft>
            </a:pPr>
            <a:r>
              <a:rPr lang="en-US" sz="1200" dirty="0">
                <a:solidFill>
                  <a:schemeClr val="tx1">
                    <a:lumMod val="65000"/>
                    <a:lumOff val="35000"/>
                  </a:schemeClr>
                </a:solidFill>
              </a:rPr>
              <a:t>Eco-Money equivalent to other mileages and points</a:t>
            </a:r>
          </a:p>
        </p:txBody>
      </p:sp>
      <p:sp>
        <p:nvSpPr>
          <p:cNvPr id="20" name="TextBox 19"/>
          <p:cNvSpPr txBox="1"/>
          <p:nvPr/>
        </p:nvSpPr>
        <p:spPr>
          <a:xfrm>
            <a:off x="3501235" y="5911816"/>
            <a:ext cx="2099465" cy="461665"/>
          </a:xfrm>
          <a:prstGeom prst="rect">
            <a:avLst/>
          </a:prstGeom>
          <a:noFill/>
        </p:spPr>
        <p:txBody>
          <a:bodyPr wrap="square" rtlCol="0">
            <a:spAutoFit/>
          </a:bodyPr>
          <a:lstStyle/>
          <a:p>
            <a:pPr algn="ctr">
              <a:spcAft>
                <a:spcPts val="1200"/>
              </a:spcAft>
            </a:pPr>
            <a:r>
              <a:rPr lang="en-US" sz="1200" dirty="0">
                <a:solidFill>
                  <a:schemeClr val="tx1">
                    <a:lumMod val="65000"/>
                    <a:lumOff val="35000"/>
                  </a:schemeClr>
                </a:solidFill>
              </a:rPr>
              <a:t>Bonus points are to be rewarded on a random basis</a:t>
            </a:r>
          </a:p>
        </p:txBody>
      </p:sp>
      <p:pic>
        <p:nvPicPr>
          <p:cNvPr id="21" name="Picture 20" descr="logo_eco_og.pn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33000" b="68200" l="10533" r="30800">
                        <a14:foregroundMark x1="24400" y1="63400" x2="24400" y2="63400"/>
                        <a14:foregroundMark x1="16000" y1="48600" x2="16000" y2="48600"/>
                        <a14:foregroundMark x1="19467" y1="49400" x2="19467" y2="49400"/>
                        <a14:foregroundMark x1="23333" y1="49800" x2="23333" y2="49800"/>
                        <a14:foregroundMark x1="21067" y1="54600" x2="21067" y2="54600"/>
                        <a14:foregroundMark x1="19467" y1="55800" x2="19467" y2="55800"/>
                        <a14:foregroundMark x1="16400" y1="55200" x2="16400" y2="55200"/>
                        <a14:foregroundMark x1="16933" y1="54200" x2="16933" y2="54200"/>
                        <a14:foregroundMark x1="23733" y1="54800" x2="23733" y2="54800"/>
                        <a14:foregroundMark x1="26133" y1="54600" x2="26133" y2="54600"/>
                      </a14:backgroundRemoval>
                    </a14:imgEffect>
                  </a14:imgLayer>
                </a14:imgProps>
              </a:ext>
              <a:ext uri="{28A0092B-C50C-407E-A947-70E740481C1C}">
                <a14:useLocalDpi xmlns:a14="http://schemas.microsoft.com/office/drawing/2010/main" val="0"/>
              </a:ext>
            </a:extLst>
          </a:blip>
          <a:srcRect l="9822" t="31467" r="68844" b="31200"/>
          <a:stretch/>
        </p:blipFill>
        <p:spPr>
          <a:xfrm>
            <a:off x="11415486" y="6011332"/>
            <a:ext cx="624114" cy="728133"/>
          </a:xfrm>
          <a:prstGeom prst="rect">
            <a:avLst/>
          </a:prstGeom>
        </p:spPr>
      </p:pic>
      <p:pic>
        <p:nvPicPr>
          <p:cNvPr id="22" name="Picture Placeholder 21" descr="Reduce-Waste-707x353.jpg"/>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5000" r="25000"/>
          <a:stretch>
            <a:fillRect/>
          </a:stretch>
        </p:blipFill>
        <p:spPr/>
      </p:pic>
      <p:pic>
        <p:nvPicPr>
          <p:cNvPr id="9" name="Picture Placeholder 8" descr="Fix-50-Points-Earned-200x200.png"/>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17437" t="18761" r="19753" b="20413"/>
          <a:stretch/>
        </p:blipFill>
        <p:spPr>
          <a:xfrm>
            <a:off x="3619500" y="1409700"/>
            <a:ext cx="1862206" cy="1803400"/>
          </a:xfrm>
        </p:spPr>
      </p:pic>
      <p:pic>
        <p:nvPicPr>
          <p:cNvPr id="10" name="Picture Placeholder 9" descr="188906-300x262.jpg"/>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l="6333" r="6333"/>
          <a:stretch>
            <a:fillRect/>
          </a:stretch>
        </p:blipFill>
        <p:spPr>
          <a:xfrm>
            <a:off x="3589538" y="3895609"/>
            <a:ext cx="1920924" cy="1920924"/>
          </a:xfrm>
        </p:spPr>
      </p:pic>
      <p:pic>
        <p:nvPicPr>
          <p:cNvPr id="24" name="Picture Placeholder 23" descr="16014229-bank-credit-coin-capital-credits-gold-money-tal-euro-vector-rewarding-sweetheart-symbol-credit.jpg"/>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a:stretch>
            <a:fillRect/>
          </a:stretch>
        </p:blipFill>
        <p:spPr/>
      </p:pic>
      <p:pic>
        <p:nvPicPr>
          <p:cNvPr id="27" name="Picture 26" descr="q_2309_a_8772_2016_03_25_14_28_46_0.jpg"/>
          <p:cNvPicPr>
            <a:picLocks noChangeAspect="1"/>
          </p:cNvPicPr>
          <p:nvPr/>
        </p:nvPicPr>
        <p:blipFill rotWithShape="1">
          <a:blip r:embed="rId8" cstate="print">
            <a:extLst>
              <a:ext uri="{28A0092B-C50C-407E-A947-70E740481C1C}">
                <a14:useLocalDpi xmlns:a14="http://schemas.microsoft.com/office/drawing/2010/main" val="0"/>
              </a:ext>
            </a:extLst>
          </a:blip>
          <a:srcRect r="49670"/>
          <a:stretch/>
        </p:blipFill>
        <p:spPr>
          <a:xfrm>
            <a:off x="1993901" y="3886200"/>
            <a:ext cx="635000" cy="622300"/>
          </a:xfrm>
          <a:prstGeom prst="rect">
            <a:avLst/>
          </a:prstGeom>
        </p:spPr>
      </p:pic>
      <p:pic>
        <p:nvPicPr>
          <p:cNvPr id="28" name="Picture 27" descr="246x0w.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5600" y="4711700"/>
            <a:ext cx="609600" cy="609600"/>
          </a:xfrm>
          <a:prstGeom prst="rect">
            <a:avLst/>
          </a:prstGeom>
        </p:spPr>
      </p:pic>
      <p:pic>
        <p:nvPicPr>
          <p:cNvPr id="29" name="Picture 28" descr="59a2e15539a65121805080.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81200" y="4953000"/>
            <a:ext cx="775856" cy="762000"/>
          </a:xfrm>
          <a:prstGeom prst="rect">
            <a:avLst/>
          </a:prstGeom>
        </p:spPr>
      </p:pic>
      <p:sp>
        <p:nvSpPr>
          <p:cNvPr id="31" name="Title 1"/>
          <p:cNvSpPr txBox="1">
            <a:spLocks/>
          </p:cNvSpPr>
          <p:nvPr/>
        </p:nvSpPr>
        <p:spPr>
          <a:xfrm>
            <a:off x="660398" y="342105"/>
            <a:ext cx="3721102" cy="673895"/>
          </a:xfrm>
          <a:prstGeom prst="roundRect">
            <a:avLst>
              <a:gd name="adj" fmla="val 50000"/>
            </a:avLst>
          </a:prstGeom>
          <a:solidFill>
            <a:srgbClr val="85CC18"/>
          </a:solidFill>
          <a:effectLst>
            <a:outerShdw blurRad="152400" sx="102000" sy="102000" algn="ctr" rotWithShape="0">
              <a:prstClr val="black">
                <a:alpha val="14000"/>
              </a:prstClr>
            </a:outerShdw>
          </a:effectLst>
        </p:spPr>
        <p:txBody>
          <a:bodyPr vert="horz" lIns="182880" tIns="45720" rIns="182880" bIns="0" rtlCol="0" anchor="ctr">
            <a:noAutofit/>
          </a:bodyPr>
          <a:lstStyle>
            <a:lvl1pPr algn="l" defTabSz="914400" rtl="0" eaLnBrk="1" latinLnBrk="0" hangingPunct="1">
              <a:lnSpc>
                <a:spcPct val="100000"/>
              </a:lnSpc>
              <a:spcBef>
                <a:spcPct val="0"/>
              </a:spcBef>
              <a:buNone/>
              <a:defRPr lang="en-US" sz="3600" kern="1200">
                <a:solidFill>
                  <a:schemeClr val="bg1"/>
                </a:solidFill>
                <a:latin typeface="+mj-lt"/>
                <a:ea typeface="+mj-ea"/>
                <a:cs typeface="+mj-cs"/>
              </a:defRPr>
            </a:lvl1pPr>
          </a:lstStyle>
          <a:p>
            <a:pPr algn="dist"/>
            <a:r>
              <a:rPr lang="nl-NL" sz="2800" dirty="0" err="1"/>
              <a:t>Offerings</a:t>
            </a:r>
            <a:r>
              <a:rPr lang="nl-NL" sz="2800" dirty="0"/>
              <a:t> &amp; Benefits</a:t>
            </a:r>
            <a:endParaRPr lang="nl-NL" sz="3200" dirty="0"/>
          </a:p>
        </p:txBody>
      </p:sp>
    </p:spTree>
    <p:extLst>
      <p:ext uri="{BB962C8B-B14F-4D97-AF65-F5344CB8AC3E}">
        <p14:creationId xmlns:p14="http://schemas.microsoft.com/office/powerpoint/2010/main" val="3491210947"/>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44546A"/>
      </a:dk2>
      <a:lt2>
        <a:srgbClr val="E7E6E6"/>
      </a:lt2>
      <a:accent1>
        <a:srgbClr val="85CC18"/>
      </a:accent1>
      <a:accent2>
        <a:srgbClr val="00B050"/>
      </a:accent2>
      <a:accent3>
        <a:srgbClr val="757070"/>
      </a:accent3>
      <a:accent4>
        <a:srgbClr val="AEABAB"/>
      </a:accent4>
      <a:accent5>
        <a:srgbClr val="D0CECE"/>
      </a:accent5>
      <a:accent6>
        <a:srgbClr val="D8D8D8"/>
      </a:accent6>
      <a:hlink>
        <a:srgbClr val="7F7F7F"/>
      </a:hlink>
      <a:folHlink>
        <a:srgbClr val="538135"/>
      </a:folHlink>
    </a:clrScheme>
    <a:fontScheme name="Custom 6">
      <a:majorFont>
        <a:latin typeface="Nunito Sans Bold"/>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547</Words>
  <Application>Microsoft Office PowerPoint</Application>
  <PresentationFormat>와이드스크린</PresentationFormat>
  <Paragraphs>66</Paragraphs>
  <Slides>12</Slides>
  <Notes>0</Notes>
  <HiddenSlides>0</HiddenSlides>
  <MMClips>1</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12</vt:i4>
      </vt:variant>
    </vt:vector>
  </HeadingPairs>
  <TitlesOfParts>
    <vt:vector size="20" baseType="lpstr">
      <vt:lpstr>Gill Sans</vt:lpstr>
      <vt:lpstr>Nunito sans</vt:lpstr>
      <vt:lpstr>Nunito Sans Bold</vt:lpstr>
      <vt:lpstr>Arial</vt:lpstr>
      <vt:lpstr>Calibri</vt:lpstr>
      <vt:lpstr>Gill Sans MT</vt:lpstr>
      <vt:lpstr>Wingdings</vt:lpstr>
      <vt:lpstr>Office Theme</vt:lpstr>
      <vt:lpstr>ECO</vt:lpstr>
      <vt:lpstr>Agenda</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Demo</vt:lpstr>
      <vt:lpstr>Demo</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TheCreative</dc:creator>
  <cp:lastModifiedBy>진주 김</cp:lastModifiedBy>
  <cp:revision>197</cp:revision>
  <dcterms:created xsi:type="dcterms:W3CDTF">2017-10-01T10:28:27Z</dcterms:created>
  <dcterms:modified xsi:type="dcterms:W3CDTF">2018-11-24T00:50:07Z</dcterms:modified>
</cp:coreProperties>
</file>